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257" r:id="rId3"/>
    <p:sldId id="264" r:id="rId4"/>
    <p:sldId id="276" r:id="rId5"/>
    <p:sldId id="277" r:id="rId6"/>
    <p:sldId id="274" r:id="rId7"/>
    <p:sldId id="262" r:id="rId8"/>
    <p:sldId id="281" r:id="rId9"/>
    <p:sldId id="258" r:id="rId10"/>
    <p:sldId id="275" r:id="rId11"/>
    <p:sldId id="261" r:id="rId12"/>
    <p:sldId id="273" r:id="rId13"/>
    <p:sldId id="271" r:id="rId14"/>
    <p:sldId id="263" r:id="rId15"/>
    <p:sldId id="260" r:id="rId16"/>
    <p:sldId id="278" r:id="rId17"/>
    <p:sldId id="265" r:id="rId18"/>
    <p:sldId id="272" r:id="rId19"/>
    <p:sldId id="266" r:id="rId20"/>
    <p:sldId id="280" r:id="rId21"/>
    <p:sldId id="279" r:id="rId22"/>
    <p:sldId id="267" r:id="rId23"/>
    <p:sldId id="268" r:id="rId24"/>
    <p:sldId id="269" r:id="rId25"/>
    <p:sldId id="282" r:id="rId26"/>
    <p:sldId id="283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Baseline pain</c:v>
                </c:pt>
                <c:pt idx="1">
                  <c:v>After 5 txs</c:v>
                </c:pt>
                <c:pt idx="2">
                  <c:v>After 10 txs</c:v>
                </c:pt>
                <c:pt idx="3">
                  <c:v>2 wk F/U</c:v>
                </c:pt>
                <c:pt idx="4">
                  <c:v>Wk 4 F/U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6.2</c:v>
                </c:pt>
                <c:pt idx="1">
                  <c:v>4.7</c:v>
                </c:pt>
                <c:pt idx="2">
                  <c:v>1.6</c:v>
                </c:pt>
                <c:pt idx="3">
                  <c:v>3</c:v>
                </c:pt>
                <c:pt idx="4">
                  <c:v>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Cancer pts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Baseline pain</c:v>
                </c:pt>
                <c:pt idx="1">
                  <c:v>After 5 txs</c:v>
                </c:pt>
                <c:pt idx="2">
                  <c:v>After 10 txs</c:v>
                </c:pt>
                <c:pt idx="3">
                  <c:v>2 wk F/U</c:v>
                </c:pt>
                <c:pt idx="4">
                  <c:v>Wk 4 F/U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5.4</c:v>
                </c:pt>
                <c:pt idx="1">
                  <c:v>4.3</c:v>
                </c:pt>
                <c:pt idx="2">
                  <c:v>1.4</c:v>
                </c:pt>
                <c:pt idx="3">
                  <c:v>2.8</c:v>
                </c:pt>
                <c:pt idx="4">
                  <c:v>2.6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Non-cancer pts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Baseline pain</c:v>
                </c:pt>
                <c:pt idx="1">
                  <c:v>After 5 txs</c:v>
                </c:pt>
                <c:pt idx="2">
                  <c:v>After 10 txs</c:v>
                </c:pt>
                <c:pt idx="3">
                  <c:v>2 wk F/U</c:v>
                </c:pt>
                <c:pt idx="4">
                  <c:v>Wk 4 F/U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</c:v>
                </c:pt>
                <c:pt idx="1">
                  <c:v>4.9000000000000004</c:v>
                </c:pt>
                <c:pt idx="2">
                  <c:v>1.8</c:v>
                </c:pt>
                <c:pt idx="3">
                  <c:v>3.3</c:v>
                </c:pt>
                <c:pt idx="4">
                  <c:v>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12832"/>
        <c:axId val="96358400"/>
      </c:lineChart>
      <c:catAx>
        <c:axId val="9551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6358400"/>
        <c:crosses val="autoZero"/>
        <c:auto val="1"/>
        <c:lblAlgn val="ctr"/>
        <c:lblOffset val="100"/>
        <c:noMultiLvlLbl val="0"/>
      </c:catAx>
      <c:valAx>
        <c:axId val="9635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1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93FB8-7047-48DC-9573-689B75350B4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AB735-884E-4ABB-B15F-A0494D61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B735-884E-4ABB-B15F-A0494D615D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7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0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2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2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4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9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35CC-2B38-42FC-A325-31FD041985F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20D3-D069-4FA9-B2DA-4E5CC336C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1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Calmare</a:t>
            </a:r>
            <a:r>
              <a:rPr lang="en-US" dirty="0" smtClean="0"/>
              <a:t> Therapy for Chronic Pain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Schmidt, RN, BSN</a:t>
            </a:r>
          </a:p>
          <a:p>
            <a:r>
              <a:rPr lang="en-US" dirty="0" smtClean="0"/>
              <a:t>Duke University Nurse Anesthesia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3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Calmare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23" y="1600200"/>
            <a:ext cx="3087353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58" y="2904275"/>
            <a:ext cx="2557083" cy="1917812"/>
          </a:xfrm>
        </p:spPr>
      </p:pic>
    </p:spTree>
    <p:extLst>
      <p:ext uri="{BB962C8B-B14F-4D97-AF65-F5344CB8AC3E}">
        <p14:creationId xmlns:p14="http://schemas.microsoft.com/office/powerpoint/2010/main" val="301618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Calmare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creates and sends a “no pain” signal which becomes the dominant signal received by the brain changing the patient’s perception of pain.</a:t>
            </a:r>
          </a:p>
          <a:p>
            <a:r>
              <a:rPr lang="en-US" dirty="0" smtClean="0"/>
              <a:t>Biophysical rather than biochemical approach</a:t>
            </a:r>
          </a:p>
          <a:p>
            <a:r>
              <a:rPr lang="en-US" dirty="0" smtClean="0"/>
              <a:t>Transdermal modulation of pain using 5 mA</a:t>
            </a:r>
          </a:p>
          <a:p>
            <a:r>
              <a:rPr lang="en-US" dirty="0" smtClean="0"/>
              <a:t>Utilizes 5 different “channels”  each with independent output intensity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5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Inventor:  Giuseppe </a:t>
            </a:r>
            <a:r>
              <a:rPr lang="en-US" dirty="0" err="1" smtClean="0"/>
              <a:t>Marineo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780381"/>
            <a:ext cx="3175000" cy="4165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Researcher and </a:t>
            </a:r>
            <a:r>
              <a:rPr lang="en-US" dirty="0" smtClean="0"/>
              <a:t>bioengineer</a:t>
            </a:r>
          </a:p>
          <a:p>
            <a:r>
              <a:rPr lang="en-US" dirty="0" smtClean="0"/>
              <a:t>Began research in 1983</a:t>
            </a:r>
          </a:p>
          <a:p>
            <a:r>
              <a:rPr lang="en-US" dirty="0" smtClean="0"/>
              <a:t>Also developed Entropy Variation System –treats chronic degenerative disease by regenerating tissue (cirrhosis)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5888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regimen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10-12 consecutive treatments; one 30-45 min. treatment per day over a period of two weeks</a:t>
            </a:r>
          </a:p>
          <a:p>
            <a:r>
              <a:rPr lang="en-US" dirty="0" smtClean="0"/>
              <a:t>During therapy, some patients report </a:t>
            </a:r>
            <a:r>
              <a:rPr lang="en-US" dirty="0" smtClean="0"/>
              <a:t>“0”</a:t>
            </a:r>
            <a:r>
              <a:rPr lang="en-US" dirty="0" smtClean="0"/>
              <a:t> </a:t>
            </a:r>
            <a:r>
              <a:rPr lang="en-US" dirty="0" smtClean="0"/>
              <a:t>pain.</a:t>
            </a:r>
          </a:p>
          <a:p>
            <a:r>
              <a:rPr lang="en-US" dirty="0" smtClean="0"/>
              <a:t>Patients may experience significant pain reduction for an extended period of time (time length dependent upon underlying cause)</a:t>
            </a:r>
          </a:p>
          <a:p>
            <a:r>
              <a:rPr lang="en-US" dirty="0" smtClean="0"/>
              <a:t>Booster cycles can be given when needed</a:t>
            </a:r>
          </a:p>
        </p:txBody>
      </p:sp>
    </p:spTree>
    <p:extLst>
      <p:ext uri="{BB962C8B-B14F-4D97-AF65-F5344CB8AC3E}">
        <p14:creationId xmlns:p14="http://schemas.microsoft.com/office/powerpoint/2010/main" val="351025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Conditions Treatable with </a:t>
            </a:r>
            <a:r>
              <a:rPr lang="en-US" dirty="0" err="1" smtClean="0"/>
              <a:t>Calmare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Chemotherapy-induced peripheral neuropathy</a:t>
            </a:r>
          </a:p>
          <a:p>
            <a:r>
              <a:rPr lang="en-US" dirty="0" smtClean="0"/>
              <a:t>Intractable Cancer pain</a:t>
            </a:r>
          </a:p>
          <a:p>
            <a:r>
              <a:rPr lang="en-US" dirty="0" smtClean="0"/>
              <a:t>Failed back surgery syndrome</a:t>
            </a:r>
          </a:p>
          <a:p>
            <a:r>
              <a:rPr lang="en-US" dirty="0" smtClean="0"/>
              <a:t>Sciatic and lumbar pain</a:t>
            </a:r>
          </a:p>
          <a:p>
            <a:r>
              <a:rPr lang="en-US" dirty="0" smtClean="0"/>
              <a:t>Post-</a:t>
            </a:r>
            <a:r>
              <a:rPr lang="en-US" dirty="0" err="1" smtClean="0"/>
              <a:t>herpatic</a:t>
            </a:r>
            <a:r>
              <a:rPr lang="en-US" dirty="0" smtClean="0"/>
              <a:t> neuralgia</a:t>
            </a:r>
          </a:p>
          <a:p>
            <a:r>
              <a:rPr lang="en-US" dirty="0" smtClean="0"/>
              <a:t>Post-surgical pain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Brachial plexus injury pain</a:t>
            </a:r>
          </a:p>
          <a:p>
            <a:r>
              <a:rPr lang="en-US" dirty="0" smtClean="0"/>
              <a:t>Low Back/neck pain</a:t>
            </a:r>
          </a:p>
          <a:p>
            <a:r>
              <a:rPr lang="en-US" dirty="0" smtClean="0"/>
              <a:t>Chronic Neuropathic pain</a:t>
            </a:r>
          </a:p>
          <a:p>
            <a:r>
              <a:rPr lang="en-US" dirty="0" smtClean="0"/>
              <a:t>Phantom limb pain</a:t>
            </a:r>
          </a:p>
          <a:p>
            <a:r>
              <a:rPr lang="en-US" dirty="0" smtClean="0"/>
              <a:t>Reflex sympathetic dystrophy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4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Calmare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on-invasive</a:t>
            </a:r>
          </a:p>
          <a:p>
            <a:r>
              <a:rPr lang="en-US" dirty="0" smtClean="0"/>
              <a:t>Painless procedure</a:t>
            </a:r>
          </a:p>
          <a:p>
            <a:r>
              <a:rPr lang="en-US" dirty="0"/>
              <a:t>I</a:t>
            </a:r>
            <a:r>
              <a:rPr lang="en-US" dirty="0" smtClean="0"/>
              <a:t>mmediate pain relief</a:t>
            </a:r>
          </a:p>
          <a:p>
            <a:r>
              <a:rPr lang="en-US" dirty="0"/>
              <a:t>O</a:t>
            </a:r>
            <a:r>
              <a:rPr lang="en-US" dirty="0" smtClean="0"/>
              <a:t>ngoing pain control</a:t>
            </a:r>
          </a:p>
          <a:p>
            <a:r>
              <a:rPr lang="en-US" dirty="0"/>
              <a:t>N</a:t>
            </a:r>
            <a:r>
              <a:rPr lang="en-US" dirty="0" smtClean="0"/>
              <a:t>o adverse side effects of opioids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sessions cost $1,500-2,000</a:t>
            </a:r>
          </a:p>
          <a:p>
            <a:r>
              <a:rPr lang="en-US" dirty="0" smtClean="0"/>
              <a:t>Not covered by many insurances-why?</a:t>
            </a:r>
          </a:p>
          <a:p>
            <a:r>
              <a:rPr lang="en-US" dirty="0" smtClean="0"/>
              <a:t>CPT coding as of 1/2012</a:t>
            </a:r>
          </a:p>
          <a:p>
            <a:r>
              <a:rPr lang="en-US" dirty="0" smtClean="0"/>
              <a:t>Since then more insurances are starting to cover </a:t>
            </a:r>
            <a:r>
              <a:rPr lang="en-US" dirty="0" err="1" smtClean="0"/>
              <a:t>Calmare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3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Contraindications to </a:t>
            </a:r>
            <a:r>
              <a:rPr lang="en-US" dirty="0" err="1" smtClean="0"/>
              <a:t>Calmare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Pacemaker or AICD</a:t>
            </a:r>
          </a:p>
          <a:p>
            <a:r>
              <a:rPr lang="en-US" dirty="0" smtClean="0"/>
              <a:t>Vena cava or aneurysm clips</a:t>
            </a:r>
          </a:p>
          <a:p>
            <a:r>
              <a:rPr lang="en-US" dirty="0" smtClean="0"/>
              <a:t>Coronary/vascular stents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Hx of epilepsy</a:t>
            </a:r>
          </a:p>
          <a:p>
            <a:r>
              <a:rPr lang="en-US" dirty="0" smtClean="0"/>
              <a:t>Hx of brain damage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 </a:t>
            </a:r>
            <a:r>
              <a:rPr lang="en-US" dirty="0" smtClean="0"/>
              <a:t>metastasis</a:t>
            </a:r>
            <a:endParaRPr lang="en-US" dirty="0" smtClean="0"/>
          </a:p>
          <a:p>
            <a:r>
              <a:rPr lang="en-US" dirty="0" smtClean="0"/>
              <a:t>Anticonvulsant meds</a:t>
            </a:r>
          </a:p>
          <a:p>
            <a:r>
              <a:rPr lang="en-US" dirty="0" smtClean="0"/>
              <a:t>Hx of celiac plexus block</a:t>
            </a:r>
          </a:p>
          <a:p>
            <a:r>
              <a:rPr lang="en-US" dirty="0" smtClean="0"/>
              <a:t>Cardiac ischemia</a:t>
            </a:r>
          </a:p>
          <a:p>
            <a:r>
              <a:rPr lang="en-US" dirty="0" smtClean="0"/>
              <a:t>Severe arrhythmias</a:t>
            </a:r>
          </a:p>
          <a:p>
            <a:r>
              <a:rPr lang="en-US" dirty="0" smtClean="0"/>
              <a:t>Implanted nerve stimulators</a:t>
            </a:r>
          </a:p>
          <a:p>
            <a:r>
              <a:rPr lang="en-US" dirty="0" smtClean="0"/>
              <a:t>Latex allergies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98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Closure of airway:  Stimulation over the neck (laryngeal and pharyngeal) due to muscle contractions may be strong enough to close the airway</a:t>
            </a:r>
          </a:p>
          <a:p>
            <a:r>
              <a:rPr lang="en-US" dirty="0" smtClean="0"/>
              <a:t>Cardiac arrhythmias:  Machine capable of delivering 25 micro coulombs so electrodes placed in a trans-thoracic position may cause cardiac arrhythmia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75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Research: 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Ricci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Pirotti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Scarpi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Burgio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Maltoni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Sansoni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&amp;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Amadori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, 2011</a:t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Prospective, exploratory, non-controlled study</a:t>
            </a:r>
          </a:p>
          <a:p>
            <a:r>
              <a:rPr lang="en-US" dirty="0" smtClean="0"/>
              <a:t>73 adult pts (40 with cancer pain, 33 non-cancer pain) all with pain </a:t>
            </a:r>
            <a:r>
              <a:rPr lang="en-US" u="sng" dirty="0" smtClean="0"/>
              <a:t>&gt;</a:t>
            </a:r>
            <a:r>
              <a:rPr lang="en-US" dirty="0" smtClean="0"/>
              <a:t> 5/10, Median age 66, males and females evenly divided</a:t>
            </a:r>
          </a:p>
          <a:p>
            <a:r>
              <a:rPr lang="en-US" dirty="0" smtClean="0"/>
              <a:t>Purpose:  To assess efficacy and tolerability of the device.</a:t>
            </a:r>
          </a:p>
          <a:p>
            <a:r>
              <a:rPr lang="en-US" dirty="0" smtClean="0"/>
              <a:t>Numerical rating scale:  1-4=mild, 5-6=moderate, 7-10=severe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7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Participants will be able to define what </a:t>
            </a:r>
            <a:r>
              <a:rPr lang="en-US" dirty="0" err="1" smtClean="0"/>
              <a:t>Calmare</a:t>
            </a:r>
            <a:r>
              <a:rPr lang="en-US" dirty="0" smtClean="0"/>
              <a:t> therapy is and describe the mechanism by which it works.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Participants will be able to state 3 pain conditions that may be treated with </a:t>
            </a:r>
            <a:r>
              <a:rPr lang="en-US" dirty="0" err="1" smtClean="0"/>
              <a:t>Calmare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Participants will be able to list 4 advantages of using </a:t>
            </a:r>
            <a:r>
              <a:rPr lang="en-US" dirty="0" err="1" smtClean="0"/>
              <a:t>Calmare</a:t>
            </a:r>
            <a:r>
              <a:rPr lang="en-US" dirty="0" smtClean="0"/>
              <a:t> therapy over traditional chronic pain management treatments.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Participants will be able to list 3 contraindications to </a:t>
            </a:r>
            <a:r>
              <a:rPr lang="en-US" dirty="0" err="1" smtClean="0"/>
              <a:t>Calmare</a:t>
            </a:r>
            <a:r>
              <a:rPr lang="en-US" dirty="0" smtClean="0"/>
              <a:t> 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38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Ricci et al, 2011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68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636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Ricci et al., 2011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slightly greater in the non-cancer group (perhaps </a:t>
            </a:r>
            <a:r>
              <a:rPr lang="en-US" dirty="0" err="1" smtClean="0"/>
              <a:t>bc</a:t>
            </a:r>
            <a:r>
              <a:rPr lang="en-US" dirty="0" smtClean="0"/>
              <a:t> cancer group started with lower baseline pain)</a:t>
            </a:r>
          </a:p>
          <a:p>
            <a:r>
              <a:rPr lang="en-US" dirty="0" smtClean="0"/>
              <a:t>At 1 </a:t>
            </a:r>
            <a:r>
              <a:rPr lang="en-US" dirty="0" err="1" smtClean="0"/>
              <a:t>mth</a:t>
            </a:r>
            <a:r>
              <a:rPr lang="en-US" dirty="0" smtClean="0"/>
              <a:t> after tx start, 81% of overall participants had responded (8% of them only partially)and 19% had not.</a:t>
            </a:r>
          </a:p>
          <a:p>
            <a:r>
              <a:rPr lang="en-US" dirty="0" smtClean="0"/>
              <a:t>No side effects reported</a:t>
            </a:r>
          </a:p>
          <a:p>
            <a:r>
              <a:rPr lang="en-US" dirty="0" smtClean="0"/>
              <a:t>97% of pts said they would repeat this tx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2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 Lejeune- pt with GSW to RUE-chronic neuropathic pain-unable to use RUE at all.</a:t>
            </a:r>
          </a:p>
          <a:p>
            <a:r>
              <a:rPr lang="en-US" dirty="0" smtClean="0"/>
              <a:t>Treatments tried:  surgery, opioids, non-opioid analgesics, brachial plexus blocks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Calmare</a:t>
            </a:r>
            <a:r>
              <a:rPr lang="en-US" dirty="0"/>
              <a:t> </a:t>
            </a:r>
            <a:r>
              <a:rPr lang="en-US" dirty="0" smtClean="0"/>
              <a:t>therapy, pt experienced significant reduction in pain</a:t>
            </a:r>
          </a:p>
          <a:p>
            <a:r>
              <a:rPr lang="en-US" dirty="0" smtClean="0"/>
              <a:t>Able to return to work and hold his newborn baby!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85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Calmare</a:t>
            </a:r>
            <a:r>
              <a:rPr lang="en-US" dirty="0" smtClean="0"/>
              <a:t>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Arizona-2</a:t>
            </a:r>
          </a:p>
          <a:p>
            <a:r>
              <a:rPr lang="en-US" dirty="0" smtClean="0"/>
              <a:t>California-3*</a:t>
            </a:r>
          </a:p>
          <a:p>
            <a:r>
              <a:rPr lang="en-US" dirty="0" smtClean="0"/>
              <a:t>Connecticut-2</a:t>
            </a:r>
          </a:p>
          <a:p>
            <a:r>
              <a:rPr lang="en-US" dirty="0" smtClean="0"/>
              <a:t>Florida-3*</a:t>
            </a:r>
          </a:p>
          <a:p>
            <a:r>
              <a:rPr lang="en-US" dirty="0" smtClean="0"/>
              <a:t>Illinois-1</a:t>
            </a:r>
          </a:p>
          <a:p>
            <a:r>
              <a:rPr lang="en-US" dirty="0" smtClean="0"/>
              <a:t>Maryland-2*</a:t>
            </a:r>
          </a:p>
          <a:p>
            <a:r>
              <a:rPr lang="en-US" dirty="0" smtClean="0"/>
              <a:t>Montana-1</a:t>
            </a:r>
          </a:p>
          <a:p>
            <a:r>
              <a:rPr lang="en-US" dirty="0" smtClean="0"/>
              <a:t>New Jersey-1</a:t>
            </a:r>
          </a:p>
          <a:p>
            <a:r>
              <a:rPr lang="en-US" dirty="0" smtClean="0"/>
              <a:t>New York-3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North Carolina-1 *</a:t>
            </a:r>
          </a:p>
          <a:p>
            <a:r>
              <a:rPr lang="en-US" dirty="0" smtClean="0"/>
              <a:t>Oklahoma-1</a:t>
            </a:r>
          </a:p>
          <a:p>
            <a:r>
              <a:rPr lang="en-US" dirty="0" smtClean="0"/>
              <a:t>Rhode Island-1</a:t>
            </a:r>
          </a:p>
          <a:p>
            <a:r>
              <a:rPr lang="en-US" dirty="0" smtClean="0"/>
              <a:t>Texas-1</a:t>
            </a:r>
          </a:p>
          <a:p>
            <a:r>
              <a:rPr lang="en-US" dirty="0" smtClean="0"/>
              <a:t>Utah-3</a:t>
            </a:r>
          </a:p>
          <a:p>
            <a:r>
              <a:rPr lang="en-US" dirty="0" smtClean="0"/>
              <a:t>Virginia-3*</a:t>
            </a:r>
          </a:p>
          <a:p>
            <a:r>
              <a:rPr lang="en-US" dirty="0" smtClean="0"/>
              <a:t>Washington-1*</a:t>
            </a:r>
          </a:p>
          <a:p>
            <a:r>
              <a:rPr lang="en-US" dirty="0" smtClean="0"/>
              <a:t>Wisconsin-1</a:t>
            </a:r>
          </a:p>
          <a:p>
            <a:r>
              <a:rPr lang="en-US" dirty="0" smtClean="0"/>
              <a:t>Wyoming-1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06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RCTs</a:t>
            </a:r>
          </a:p>
          <a:p>
            <a:r>
              <a:rPr lang="en-US" dirty="0" smtClean="0"/>
              <a:t>Need larger studies</a:t>
            </a:r>
          </a:p>
          <a:p>
            <a:r>
              <a:rPr lang="en-US" dirty="0" smtClean="0"/>
              <a:t>Need studies on children</a:t>
            </a:r>
            <a:endParaRPr lang="en-US" dirty="0" smtClean="0"/>
          </a:p>
          <a:p>
            <a:r>
              <a:rPr lang="en-US" dirty="0" smtClean="0"/>
              <a:t>Need long-term studies: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-How long does the pain relief last?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-Number of treatments needed to 	 	  </a:t>
            </a:r>
            <a:r>
              <a:rPr lang="en-US" dirty="0" smtClean="0"/>
              <a:t>	  maintain </a:t>
            </a:r>
            <a:r>
              <a:rPr lang="en-US" dirty="0" smtClean="0"/>
              <a:t>pain relief?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-Any side effects long-term?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88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Mayo Clinic:  currently conducting RCTs on </a:t>
            </a:r>
            <a:r>
              <a:rPr lang="en-US" dirty="0" err="1" smtClean="0"/>
              <a:t>Calmare</a:t>
            </a:r>
            <a:r>
              <a:rPr lang="en-US" dirty="0" smtClean="0"/>
              <a:t> for tx of Shingles and Chemo-induced peripheral neuropathy (CIPN)</a:t>
            </a:r>
          </a:p>
          <a:p>
            <a:r>
              <a:rPr lang="en-US" dirty="0" smtClean="0"/>
              <a:t>University of Wisconsin:  RCTs on </a:t>
            </a:r>
            <a:r>
              <a:rPr lang="en-US" dirty="0" err="1" smtClean="0"/>
              <a:t>Calmare</a:t>
            </a:r>
            <a:r>
              <a:rPr lang="en-US" dirty="0" smtClean="0"/>
              <a:t> for CIPN</a:t>
            </a:r>
          </a:p>
          <a:p>
            <a:r>
              <a:rPr lang="en-US" dirty="0" smtClean="0"/>
              <a:t>Virginia Commonwealth University:  RCTs for Chronic pain and numbness associated with CIPN.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1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096000" cy="3733800"/>
          </a:xfrm>
        </p:spPr>
      </p:pic>
    </p:spTree>
    <p:extLst>
      <p:ext uri="{BB962C8B-B14F-4D97-AF65-F5344CB8AC3E}">
        <p14:creationId xmlns:p14="http://schemas.microsoft.com/office/powerpoint/2010/main" val="352815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Calmarett.com</a:t>
            </a:r>
          </a:p>
          <a:p>
            <a:r>
              <a:rPr lang="en-US" sz="2800" dirty="0" smtClean="0"/>
              <a:t>Morgan, G. E., Mikhail, M.S., &amp; Murray, M.J., (2006).</a:t>
            </a:r>
            <a:r>
              <a:rPr lang="en-US" sz="2800" dirty="0" smtClean="0"/>
              <a:t> </a:t>
            </a:r>
            <a:r>
              <a:rPr lang="en-US" sz="2800" i="1" dirty="0"/>
              <a:t>Clinical anesthesiology </a:t>
            </a:r>
            <a:r>
              <a:rPr lang="en-US" sz="2800" dirty="0"/>
              <a:t>(4</a:t>
            </a:r>
            <a:r>
              <a:rPr lang="en-US" sz="2800" baseline="30000" dirty="0"/>
              <a:t>th</a:t>
            </a:r>
            <a:r>
              <a:rPr lang="en-US" sz="2800" dirty="0"/>
              <a:t> ed.). </a:t>
            </a:r>
            <a:r>
              <a:rPr lang="en-US" sz="2800" dirty="0" smtClean="0"/>
              <a:t>New York</a:t>
            </a:r>
            <a:r>
              <a:rPr lang="en-US" sz="2800" dirty="0"/>
              <a:t>, NY:  McGraw-Hill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Ricci, M., </a:t>
            </a:r>
            <a:r>
              <a:rPr lang="en-US" sz="2800" dirty="0" err="1" smtClean="0"/>
              <a:t>Pirotti</a:t>
            </a:r>
            <a:r>
              <a:rPr lang="en-US" sz="2800" dirty="0" smtClean="0"/>
              <a:t>, S., </a:t>
            </a:r>
            <a:r>
              <a:rPr lang="en-US" sz="2800" dirty="0" err="1" smtClean="0"/>
              <a:t>Scarpi</a:t>
            </a:r>
            <a:r>
              <a:rPr lang="en-US" sz="2800" dirty="0" smtClean="0"/>
              <a:t>, E., </a:t>
            </a:r>
            <a:r>
              <a:rPr lang="en-US" sz="2800" dirty="0" err="1" smtClean="0"/>
              <a:t>Burgio</a:t>
            </a:r>
            <a:r>
              <a:rPr lang="en-US" sz="2800" dirty="0" smtClean="0"/>
              <a:t>, M., </a:t>
            </a:r>
            <a:r>
              <a:rPr lang="en-US" sz="2800" dirty="0" err="1" smtClean="0"/>
              <a:t>Maltoni</a:t>
            </a:r>
            <a:r>
              <a:rPr lang="en-US" sz="2800" dirty="0" smtClean="0"/>
              <a:t>, M., </a:t>
            </a:r>
            <a:r>
              <a:rPr lang="en-US" sz="2800" dirty="0" err="1" smtClean="0"/>
              <a:t>Sansoni</a:t>
            </a:r>
            <a:r>
              <a:rPr lang="en-US" sz="2800" dirty="0" smtClean="0"/>
              <a:t>, E., &amp; </a:t>
            </a:r>
            <a:r>
              <a:rPr lang="en-US" sz="2800" dirty="0" err="1" smtClean="0"/>
              <a:t>Amadori</a:t>
            </a:r>
            <a:r>
              <a:rPr lang="en-US" sz="2800" dirty="0" smtClean="0"/>
              <a:t>, D. (2012). Managing chronic pain:  Results from an open-label study using MC5-A </a:t>
            </a:r>
            <a:r>
              <a:rPr lang="en-US" sz="2800" dirty="0" err="1" smtClean="0"/>
              <a:t>Calmare</a:t>
            </a:r>
            <a:r>
              <a:rPr lang="en-US" sz="2800" dirty="0" smtClean="0"/>
              <a:t> device, </a:t>
            </a:r>
            <a:r>
              <a:rPr lang="en-US" sz="2800" i="1" dirty="0" smtClean="0"/>
              <a:t>Support Cancer Care, </a:t>
            </a:r>
            <a:r>
              <a:rPr lang="en-US" sz="2800" dirty="0" smtClean="0"/>
              <a:t>20:405-412. doi:10.1007/s00520-011-1128-6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09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 Chronic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Widespread issue</a:t>
            </a:r>
          </a:p>
          <a:p>
            <a:r>
              <a:rPr lang="en-US" dirty="0" smtClean="0"/>
              <a:t>Millions of Americans live with chronic pain everyday</a:t>
            </a:r>
          </a:p>
          <a:p>
            <a:r>
              <a:rPr lang="en-US" dirty="0" smtClean="0"/>
              <a:t>Many are unable to perform ADLs or work</a:t>
            </a:r>
          </a:p>
          <a:p>
            <a:r>
              <a:rPr lang="en-US" dirty="0" smtClean="0"/>
              <a:t>Many disability claims are due to chronic pain</a:t>
            </a:r>
          </a:p>
          <a:p>
            <a:r>
              <a:rPr lang="en-US" dirty="0" smtClean="0"/>
              <a:t>Sleep and mood disturbances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1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pain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64" y="1536791"/>
            <a:ext cx="3276599" cy="25867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3581400" cy="2590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0" y="4191000"/>
            <a:ext cx="2362200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191000"/>
            <a:ext cx="2819400" cy="2114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30" y="4191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5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pain free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62" y="2786856"/>
            <a:ext cx="2124075" cy="2152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2850969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95400"/>
            <a:ext cx="3010308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267200"/>
            <a:ext cx="2971800" cy="1971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67200"/>
            <a:ext cx="3162708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3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fibers:  unmyelinated, smaller (diameter 0.4-1.2 </a:t>
            </a:r>
            <a:r>
              <a:rPr lang="en-US" dirty="0" smtClean="0"/>
              <a:t>µm)</a:t>
            </a:r>
            <a:endParaRPr lang="en-US" dirty="0" smtClean="0"/>
          </a:p>
          <a:p>
            <a:r>
              <a:rPr lang="en-US" dirty="0" smtClean="0"/>
              <a:t>Transmit second pain or slow pain</a:t>
            </a:r>
          </a:p>
          <a:p>
            <a:r>
              <a:rPr lang="en-US" dirty="0" smtClean="0"/>
              <a:t>Burning, </a:t>
            </a:r>
            <a:r>
              <a:rPr lang="en-US" dirty="0" smtClean="0"/>
              <a:t>aching, </a:t>
            </a:r>
            <a:r>
              <a:rPr lang="en-US" dirty="0" smtClean="0"/>
              <a:t>throbbing pain</a:t>
            </a:r>
          </a:p>
          <a:p>
            <a:r>
              <a:rPr lang="en-US" dirty="0" smtClean="0"/>
              <a:t>Major </a:t>
            </a:r>
            <a:r>
              <a:rPr lang="en-US" dirty="0" smtClean="0"/>
              <a:t>neurotransmitter </a:t>
            </a:r>
            <a:r>
              <a:rPr lang="en-US" dirty="0" smtClean="0"/>
              <a:t>is substance P which binds to neurokinin-1 receptors postsynaptic</a:t>
            </a:r>
          </a:p>
          <a:p>
            <a:r>
              <a:rPr lang="en-US" dirty="0" smtClean="0"/>
              <a:t>Duration exceeds duration of stimulus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Chronic Pain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Primary afferents-DRG</a:t>
            </a:r>
          </a:p>
          <a:p>
            <a:r>
              <a:rPr lang="en-US" sz="2400" dirty="0" smtClean="0"/>
              <a:t>Dorsal Horn of SC</a:t>
            </a:r>
          </a:p>
          <a:p>
            <a:r>
              <a:rPr lang="en-US" sz="2400" dirty="0" smtClean="0"/>
              <a:t>Ascend/Descend 1-3 segments in Tract of </a:t>
            </a:r>
            <a:r>
              <a:rPr lang="en-US" sz="2400" dirty="0" err="1" smtClean="0"/>
              <a:t>Lissauer</a:t>
            </a:r>
            <a:endParaRPr lang="en-US" sz="2400" dirty="0" smtClean="0"/>
          </a:p>
          <a:p>
            <a:r>
              <a:rPr lang="en-US" sz="2400" dirty="0" smtClean="0"/>
              <a:t>Primary </a:t>
            </a:r>
            <a:r>
              <a:rPr lang="en-US" sz="2400" dirty="0" smtClean="0"/>
              <a:t>afferents synapse </a:t>
            </a:r>
            <a:r>
              <a:rPr lang="en-US" sz="2400" dirty="0" smtClean="0"/>
              <a:t>with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</a:t>
            </a:r>
            <a:r>
              <a:rPr lang="en-US" sz="2400" dirty="0" smtClean="0"/>
              <a:t>neurons</a:t>
            </a:r>
          </a:p>
          <a:p>
            <a:r>
              <a:rPr lang="en-US" sz="2400" dirty="0" smtClean="0"/>
              <a:t>Terminate in </a:t>
            </a:r>
            <a:r>
              <a:rPr lang="en-US" sz="2400" dirty="0" err="1" smtClean="0"/>
              <a:t>Rexed’s</a:t>
            </a:r>
            <a:r>
              <a:rPr lang="en-US" sz="2400" dirty="0" smtClean="0"/>
              <a:t> </a:t>
            </a:r>
            <a:r>
              <a:rPr lang="en-US" sz="2400" dirty="0" err="1" smtClean="0"/>
              <a:t>Laminae</a:t>
            </a:r>
            <a:r>
              <a:rPr lang="en-US" sz="2400" dirty="0" smtClean="0"/>
              <a:t> II and III then V via interneurons</a:t>
            </a:r>
            <a:endParaRPr lang="en-US" sz="24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2895600" cy="4267200"/>
          </a:xfrm>
        </p:spPr>
      </p:pic>
    </p:spTree>
    <p:extLst>
      <p:ext uri="{BB962C8B-B14F-4D97-AF65-F5344CB8AC3E}">
        <p14:creationId xmlns:p14="http://schemas.microsoft.com/office/powerpoint/2010/main" val="24346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Pain Pathway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Decasate</a:t>
            </a:r>
            <a:r>
              <a:rPr lang="en-US" dirty="0"/>
              <a:t>  and ascend in contralateral </a:t>
            </a:r>
            <a:r>
              <a:rPr lang="en-US" dirty="0" smtClean="0"/>
              <a:t>lateral </a:t>
            </a:r>
            <a:r>
              <a:rPr lang="en-US" dirty="0" err="1" smtClean="0"/>
              <a:t>spinothalamic</a:t>
            </a:r>
            <a:r>
              <a:rPr lang="en-US" dirty="0" smtClean="0"/>
              <a:t> </a:t>
            </a:r>
            <a:r>
              <a:rPr lang="en-US" dirty="0"/>
              <a:t>tract to reach the thalamus</a:t>
            </a:r>
          </a:p>
          <a:p>
            <a:r>
              <a:rPr lang="en-US" dirty="0" smtClean="0"/>
              <a:t>Synapse </a:t>
            </a:r>
            <a:r>
              <a:rPr lang="en-US" dirty="0"/>
              <a:t>with 3</a:t>
            </a:r>
            <a:r>
              <a:rPr lang="en-US" baseline="30000" dirty="0"/>
              <a:t>rd</a:t>
            </a:r>
            <a:r>
              <a:rPr lang="en-US" dirty="0"/>
              <a:t> order neurons to send message to cerebral cortex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800"/>
            <a:ext cx="2743200" cy="3886200"/>
          </a:xfrm>
        </p:spPr>
      </p:pic>
    </p:spTree>
    <p:extLst>
      <p:ext uri="{BB962C8B-B14F-4D97-AF65-F5344CB8AC3E}">
        <p14:creationId xmlns:p14="http://schemas.microsoft.com/office/powerpoint/2010/main" val="418280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Calmare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Calmare</a:t>
            </a:r>
            <a:r>
              <a:rPr lang="en-US" dirty="0" smtClean="0"/>
              <a:t>-Italian for “to soothe or ease”</a:t>
            </a:r>
          </a:p>
          <a:p>
            <a:r>
              <a:rPr lang="en-US" dirty="0" smtClean="0"/>
              <a:t>Non-invasive nerve “scrambler” for treatment of drug-resistant chronic neuropathic and cancer pain.</a:t>
            </a:r>
          </a:p>
          <a:p>
            <a:r>
              <a:rPr lang="en-US" dirty="0" smtClean="0"/>
              <a:t>FDA approved in </a:t>
            </a:r>
            <a:r>
              <a:rPr lang="en-US" dirty="0" smtClean="0"/>
              <a:t>2009</a:t>
            </a:r>
            <a:endParaRPr lang="en-US" dirty="0" smtClean="0"/>
          </a:p>
          <a:p>
            <a:r>
              <a:rPr lang="en-US" dirty="0" smtClean="0"/>
              <a:t>Used in Europe for several </a:t>
            </a:r>
            <a:r>
              <a:rPr lang="en-US" dirty="0" smtClean="0"/>
              <a:t>years prior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0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1049</TotalTime>
  <Words>940</Words>
  <Application>Microsoft Office PowerPoint</Application>
  <PresentationFormat>On-screen Show (4:3)</PresentationFormat>
  <Paragraphs>148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Calmare Therapy for Chronic Pain Management</vt:lpstr>
      <vt:lpstr>Course Objectives</vt:lpstr>
      <vt:lpstr>The Problem:  Chronic Pain</vt:lpstr>
      <vt:lpstr>What does pain look like?</vt:lpstr>
      <vt:lpstr>What does pain free look like?</vt:lpstr>
      <vt:lpstr>Chronic Pain Review</vt:lpstr>
      <vt:lpstr>Review Chronic Pain Pathway</vt:lpstr>
      <vt:lpstr>Chronic Pain Pathway con’t</vt:lpstr>
      <vt:lpstr>What is Calmare?</vt:lpstr>
      <vt:lpstr>Calmare</vt:lpstr>
      <vt:lpstr>How does Calmare work?</vt:lpstr>
      <vt:lpstr>Inventor:  Giuseppe Marineo</vt:lpstr>
      <vt:lpstr>Treatment regimen</vt:lpstr>
      <vt:lpstr>Conditions Treatable with Calmare</vt:lpstr>
      <vt:lpstr>Advantages of Calmare </vt:lpstr>
      <vt:lpstr>Cost</vt:lpstr>
      <vt:lpstr>Contraindications to Calmare</vt:lpstr>
      <vt:lpstr>Risks </vt:lpstr>
      <vt:lpstr> Research:  Ricci, Pirotti, Scarpi, Burgio, Maltoni, Sansoni, &amp; Amadori, 2011 </vt:lpstr>
      <vt:lpstr>Results:  Ricci et al, 2011</vt:lpstr>
      <vt:lpstr>Results: Ricci et al., 2011 </vt:lpstr>
      <vt:lpstr>Testimonial</vt:lpstr>
      <vt:lpstr>Where is Calmare available?</vt:lpstr>
      <vt:lpstr>Further Research Needed</vt:lpstr>
      <vt:lpstr>Further Research</vt:lpstr>
      <vt:lpstr>Questions???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Calmare Therapy for Chronic Pain Management</dc:title>
  <dc:creator>April</dc:creator>
  <cp:lastModifiedBy>April</cp:lastModifiedBy>
  <cp:revision>37</cp:revision>
  <dcterms:created xsi:type="dcterms:W3CDTF">2012-11-24T17:51:39Z</dcterms:created>
  <dcterms:modified xsi:type="dcterms:W3CDTF">2012-11-26T00:03:55Z</dcterms:modified>
</cp:coreProperties>
</file>