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6" r:id="rId3"/>
    <p:sldId id="287" r:id="rId4"/>
    <p:sldId id="288" r:id="rId5"/>
    <p:sldId id="289" r:id="rId6"/>
    <p:sldId id="290" r:id="rId7"/>
    <p:sldId id="291" r:id="rId8"/>
    <p:sldId id="257" r:id="rId9"/>
    <p:sldId id="293" r:id="rId10"/>
    <p:sldId id="258" r:id="rId11"/>
    <p:sldId id="259" r:id="rId12"/>
    <p:sldId id="260" r:id="rId13"/>
    <p:sldId id="261" r:id="rId14"/>
    <p:sldId id="262" r:id="rId15"/>
    <p:sldId id="263" r:id="rId16"/>
    <p:sldId id="264" r:id="rId17"/>
    <p:sldId id="265" r:id="rId18"/>
    <p:sldId id="266" r:id="rId19"/>
    <p:sldId id="267" r:id="rId20"/>
    <p:sldId id="268" r:id="rId21"/>
    <p:sldId id="285" r:id="rId22"/>
    <p:sldId id="269" r:id="rId23"/>
    <p:sldId id="270" r:id="rId24"/>
    <p:sldId id="271" r:id="rId25"/>
    <p:sldId id="272" r:id="rId26"/>
    <p:sldId id="273" r:id="rId27"/>
    <p:sldId id="274" r:id="rId28"/>
    <p:sldId id="275" r:id="rId29"/>
    <p:sldId id="280" r:id="rId30"/>
    <p:sldId id="283" r:id="rId31"/>
    <p:sldId id="292" r:id="rId32"/>
    <p:sldId id="278"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p:scale>
          <a:sx n="75" d="100"/>
          <a:sy n="75" d="100"/>
        </p:scale>
        <p:origin x="-124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C099A2-133F-49A7-AAE7-E8BDEB23B677}" type="datetimeFigureOut">
              <a:rPr lang="en-US" smtClean="0"/>
              <a:t>3/26/2012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A1DC3A-D94D-45C1-8B4E-8E9EF87A32A0}" type="slidenum">
              <a:rPr lang="en-US" smtClean="0"/>
              <a:t>‹#›</a:t>
            </a:fld>
            <a:endParaRPr lang="en-US" dirty="0"/>
          </a:p>
        </p:txBody>
      </p:sp>
    </p:spTree>
    <p:extLst>
      <p:ext uri="{BB962C8B-B14F-4D97-AF65-F5344CB8AC3E}">
        <p14:creationId xmlns:p14="http://schemas.microsoft.com/office/powerpoint/2010/main" val="145260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ELISA"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Located</a:t>
            </a:r>
            <a:r>
              <a:rPr lang="en-US" baseline="0" dirty="0" smtClean="0"/>
              <a:t> in Greenville, NC.  At the time was 650 bed hospital.</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3</a:t>
            </a:fld>
            <a:endParaRPr lang="en-US" dirty="0"/>
          </a:p>
        </p:txBody>
      </p:sp>
    </p:spTree>
    <p:extLst>
      <p:ext uri="{BB962C8B-B14F-4D97-AF65-F5344CB8AC3E}">
        <p14:creationId xmlns:p14="http://schemas.microsoft.com/office/powerpoint/2010/main" val="285480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Washington,</a:t>
            </a:r>
            <a:r>
              <a:rPr lang="en-US" baseline="0" dirty="0" smtClean="0"/>
              <a:t> NC.  1.5 miles from my house.  94 bed hospital.  </a:t>
            </a:r>
            <a:r>
              <a:rPr lang="en-US" dirty="0" smtClean="0"/>
              <a:t>Born here!</a:t>
            </a:r>
          </a:p>
          <a:p>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4</a:t>
            </a:fld>
            <a:endParaRPr lang="en-US" dirty="0"/>
          </a:p>
        </p:txBody>
      </p:sp>
    </p:spTree>
    <p:extLst>
      <p:ext uri="{BB962C8B-B14F-4D97-AF65-F5344CB8AC3E}">
        <p14:creationId xmlns:p14="http://schemas.microsoft.com/office/powerpoint/2010/main" val="352088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t>
            </a:r>
            <a:r>
              <a:rPr lang="en-US" dirty="0" err="1" smtClean="0"/>
              <a:t>pics</a:t>
            </a:r>
            <a:r>
              <a:rPr lang="en-US" dirty="0" smtClean="0"/>
              <a:t> are from a cruise.  Bottom</a:t>
            </a:r>
            <a:r>
              <a:rPr lang="en-US" baseline="0" dirty="0" smtClean="0"/>
              <a:t> right:  Roatan Honduras-</a:t>
            </a:r>
            <a:r>
              <a:rPr lang="en-US" baseline="0" dirty="0" err="1" smtClean="0"/>
              <a:t>Capuccin</a:t>
            </a:r>
            <a:r>
              <a:rPr lang="en-US" baseline="0" dirty="0" smtClean="0"/>
              <a:t> Monkey</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6</a:t>
            </a:fld>
            <a:endParaRPr lang="en-US"/>
          </a:p>
        </p:txBody>
      </p:sp>
    </p:spTree>
    <p:extLst>
      <p:ext uri="{BB962C8B-B14F-4D97-AF65-F5344CB8AC3E}">
        <p14:creationId xmlns:p14="http://schemas.microsoft.com/office/powerpoint/2010/main" val="2532318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Testing for HIT Antibodies:  </a:t>
            </a:r>
            <a:r>
              <a:rPr lang="en-US" dirty="0" smtClean="0">
                <a:hlinkClick r:id="rId3" tooltip="ELISA"/>
              </a:rPr>
              <a:t>ELISA</a:t>
            </a:r>
            <a:r>
              <a:rPr lang="en-US" dirty="0" smtClean="0"/>
              <a:t> (enzyme-linked </a:t>
            </a:r>
            <a:r>
              <a:rPr lang="en-US" dirty="0" err="1" smtClean="0"/>
              <a:t>immunosorbent</a:t>
            </a:r>
            <a:r>
              <a:rPr lang="en-US" dirty="0" smtClean="0"/>
              <a:t> assay)-many</a:t>
            </a:r>
            <a:r>
              <a:rPr lang="en-US" baseline="0" dirty="0" smtClean="0"/>
              <a:t> false positives-can be done on site.</a:t>
            </a:r>
          </a:p>
          <a:p>
            <a:r>
              <a:rPr lang="en-US" dirty="0" smtClean="0"/>
              <a:t> Those with a positive ELISA are tested further with a serotonin release assay (SRA)-usually sent out to a regional lab.</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12</a:t>
            </a:fld>
            <a:endParaRPr lang="en-US"/>
          </a:p>
        </p:txBody>
      </p:sp>
    </p:spTree>
    <p:extLst>
      <p:ext uri="{BB962C8B-B14F-4D97-AF65-F5344CB8AC3E}">
        <p14:creationId xmlns:p14="http://schemas.microsoft.com/office/powerpoint/2010/main" val="2955015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Recombinant </a:t>
            </a:r>
            <a:r>
              <a:rPr lang="en-US" dirty="0" err="1" smtClean="0"/>
              <a:t>Hirudins</a:t>
            </a:r>
            <a:r>
              <a:rPr lang="en-US" dirty="0" smtClean="0"/>
              <a:t> and </a:t>
            </a:r>
            <a:r>
              <a:rPr lang="en-US" dirty="0" err="1" smtClean="0"/>
              <a:t>Bilalirudin</a:t>
            </a:r>
            <a:r>
              <a:rPr lang="en-US" dirty="0" smtClean="0"/>
              <a:t> require renal dosing.</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13</a:t>
            </a:fld>
            <a:endParaRPr lang="en-US"/>
          </a:p>
        </p:txBody>
      </p:sp>
    </p:spTree>
    <p:extLst>
      <p:ext uri="{BB962C8B-B14F-4D97-AF65-F5344CB8AC3E}">
        <p14:creationId xmlns:p14="http://schemas.microsoft.com/office/powerpoint/2010/main" val="89035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institution</a:t>
            </a:r>
            <a:r>
              <a:rPr lang="en-US" baseline="0" dirty="0" smtClean="0"/>
              <a:t> specific policy at CEMC for vascular surgery.</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20</a:t>
            </a:fld>
            <a:endParaRPr lang="en-US" dirty="0"/>
          </a:p>
        </p:txBody>
      </p:sp>
    </p:spTree>
    <p:extLst>
      <p:ext uri="{BB962C8B-B14F-4D97-AF65-F5344CB8AC3E}">
        <p14:creationId xmlns:p14="http://schemas.microsoft.com/office/powerpoint/2010/main" val="2902075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Boluses were given prior to arterial clamping.</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21</a:t>
            </a:fld>
            <a:endParaRPr lang="en-US" dirty="0"/>
          </a:p>
        </p:txBody>
      </p:sp>
    </p:spTree>
    <p:extLst>
      <p:ext uri="{BB962C8B-B14F-4D97-AF65-F5344CB8AC3E}">
        <p14:creationId xmlns:p14="http://schemas.microsoft.com/office/powerpoint/2010/main" val="3094868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article I emailed</a:t>
            </a:r>
            <a:r>
              <a:rPr lang="en-US" baseline="0" dirty="0" smtClean="0"/>
              <a:t> to everyone.</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25</a:t>
            </a:fld>
            <a:endParaRPr lang="en-US" dirty="0"/>
          </a:p>
        </p:txBody>
      </p:sp>
    </p:spTree>
    <p:extLst>
      <p:ext uri="{BB962C8B-B14F-4D97-AF65-F5344CB8AC3E}">
        <p14:creationId xmlns:p14="http://schemas.microsoft.com/office/powerpoint/2010/main" val="3900328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article I sent out to everyone.</a:t>
            </a:r>
            <a:endParaRPr lang="en-US" dirty="0"/>
          </a:p>
        </p:txBody>
      </p:sp>
      <p:sp>
        <p:nvSpPr>
          <p:cNvPr id="4" name="Slide Number Placeholder 3"/>
          <p:cNvSpPr>
            <a:spLocks noGrp="1"/>
          </p:cNvSpPr>
          <p:nvPr>
            <p:ph type="sldNum" sz="quarter" idx="10"/>
          </p:nvPr>
        </p:nvSpPr>
        <p:spPr/>
        <p:txBody>
          <a:bodyPr/>
          <a:lstStyle/>
          <a:p>
            <a:fld id="{DDA1DC3A-D94D-45C1-8B4E-8E9EF87A32A0}" type="slidenum">
              <a:rPr lang="en-US" smtClean="0"/>
              <a:t>26</a:t>
            </a:fld>
            <a:endParaRPr lang="en-US" dirty="0"/>
          </a:p>
        </p:txBody>
      </p:sp>
    </p:spTree>
    <p:extLst>
      <p:ext uri="{BB962C8B-B14F-4D97-AF65-F5344CB8AC3E}">
        <p14:creationId xmlns:p14="http://schemas.microsoft.com/office/powerpoint/2010/main" val="301994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7287C5A-FA6F-42B6-9448-3B340D478B7C}" type="datetimeFigureOut">
              <a:rPr lang="en-US" smtClean="0"/>
              <a:t>3/26/2012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6CE9B4F-8C0A-4B7C-829F-70A8CD32E2F2}"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CE9B4F-8C0A-4B7C-829F-70A8CD32E2F2}"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7" name="Slide Number Placeholder 6"/>
          <p:cNvSpPr>
            <a:spLocks noGrp="1"/>
          </p:cNvSpPr>
          <p:nvPr>
            <p:ph type="sldNum" sz="quarter" idx="12"/>
          </p:nvPr>
        </p:nvSpPr>
        <p:spPr/>
        <p:txBody>
          <a:bodyPr/>
          <a:lstStyle/>
          <a:p>
            <a:fld id="{76CE9B4F-8C0A-4B7C-829F-70A8CD32E2F2}"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87C5A-FA6F-42B6-9448-3B340D478B7C}" type="datetimeFigureOut">
              <a:rPr lang="en-US" smtClean="0"/>
              <a:t>3/26/2012</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76CE9B4F-8C0A-4B7C-829F-70A8CD32E2F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7287C5A-FA6F-42B6-9448-3B340D478B7C}" type="datetimeFigureOut">
              <a:rPr lang="en-US" smtClean="0"/>
              <a:t>3/26/2012</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6CE9B4F-8C0A-4B7C-829F-70A8CD32E2F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Argatroban as an Alternative to Heparin for Vascular and Cardiovascular Surgery in Patients with a History of HIT</a:t>
            </a:r>
            <a:endParaRPr lang="en-US" dirty="0"/>
          </a:p>
        </p:txBody>
      </p:sp>
      <p:sp>
        <p:nvSpPr>
          <p:cNvPr id="3" name="Subtitle 2"/>
          <p:cNvSpPr>
            <a:spLocks noGrp="1"/>
          </p:cNvSpPr>
          <p:nvPr>
            <p:ph type="subTitle" idx="1"/>
          </p:nvPr>
        </p:nvSpPr>
        <p:spPr/>
        <p:txBody>
          <a:bodyPr>
            <a:normAutofit fontScale="70000" lnSpcReduction="20000"/>
          </a:bodyPr>
          <a:lstStyle/>
          <a:p>
            <a:endParaRPr lang="en-US" sz="2800" dirty="0" smtClean="0"/>
          </a:p>
          <a:p>
            <a:r>
              <a:rPr lang="en-US" sz="2800" dirty="0" smtClean="0"/>
              <a:t>By April Schmidt, RN, BSN</a:t>
            </a:r>
          </a:p>
          <a:p>
            <a:r>
              <a:rPr lang="en-US" sz="2800" dirty="0" smtClean="0"/>
              <a:t>Duke University Nurse Anesthesia Program</a:t>
            </a:r>
            <a:endParaRPr lang="en-US" sz="2800" dirty="0"/>
          </a:p>
        </p:txBody>
      </p:sp>
    </p:spTree>
    <p:extLst>
      <p:ext uri="{BB962C8B-B14F-4D97-AF65-F5344CB8AC3E}">
        <p14:creationId xmlns:p14="http://schemas.microsoft.com/office/powerpoint/2010/main" val="3387404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HIT?</a:t>
            </a:r>
            <a:endParaRPr lang="en-US" dirty="0"/>
          </a:p>
        </p:txBody>
      </p:sp>
      <p:sp>
        <p:nvSpPr>
          <p:cNvPr id="3" name="Content Placeholder 2"/>
          <p:cNvSpPr>
            <a:spLocks noGrp="1"/>
          </p:cNvSpPr>
          <p:nvPr>
            <p:ph idx="1"/>
          </p:nvPr>
        </p:nvSpPr>
        <p:spPr/>
        <p:txBody>
          <a:bodyPr>
            <a:normAutofit lnSpcReduction="10000"/>
          </a:bodyPr>
          <a:lstStyle/>
          <a:p>
            <a:r>
              <a:rPr lang="en-US" dirty="0" smtClean="0"/>
              <a:t>A rare but lethal syndrome-antibodies form against complexes of platelet factor IV and heparin.</a:t>
            </a:r>
          </a:p>
          <a:p>
            <a:r>
              <a:rPr lang="en-US" dirty="0" smtClean="0"/>
              <a:t>Profound thrombocytopenia sometimes associated with thrombosis (venous&gt;arterial).</a:t>
            </a:r>
          </a:p>
          <a:p>
            <a:r>
              <a:rPr lang="en-US" dirty="0" smtClean="0"/>
              <a:t>Venous thrombosis-DVT, PE</a:t>
            </a:r>
          </a:p>
          <a:p>
            <a:r>
              <a:rPr lang="en-US" dirty="0" smtClean="0"/>
              <a:t>Arterial thrombosis-MI, ischemic limb damage often requiring amputation.</a:t>
            </a:r>
          </a:p>
          <a:p>
            <a:r>
              <a:rPr lang="en-US" dirty="0" smtClean="0"/>
              <a:t>Mortality rate can reach 20-30%</a:t>
            </a:r>
            <a:endParaRPr lang="en-US" dirty="0"/>
          </a:p>
        </p:txBody>
      </p:sp>
    </p:spTree>
    <p:extLst>
      <p:ext uri="{BB962C8B-B14F-4D97-AF65-F5344CB8AC3E}">
        <p14:creationId xmlns:p14="http://schemas.microsoft.com/office/powerpoint/2010/main" val="1247598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is at highest risk for HIT?</a:t>
            </a:r>
            <a:endParaRPr lang="en-US" dirty="0"/>
          </a:p>
        </p:txBody>
      </p:sp>
      <p:sp>
        <p:nvSpPr>
          <p:cNvPr id="3" name="Content Placeholder 2"/>
          <p:cNvSpPr>
            <a:spLocks noGrp="1"/>
          </p:cNvSpPr>
          <p:nvPr>
            <p:ph idx="1"/>
          </p:nvPr>
        </p:nvSpPr>
        <p:spPr/>
        <p:txBody>
          <a:bodyPr/>
          <a:lstStyle/>
          <a:p>
            <a:r>
              <a:rPr lang="en-US" dirty="0" smtClean="0"/>
              <a:t>Heparin use &gt;4days</a:t>
            </a:r>
          </a:p>
          <a:p>
            <a:r>
              <a:rPr lang="en-US" dirty="0" smtClean="0"/>
              <a:t>Unfractionated&gt;low molecular weight</a:t>
            </a:r>
          </a:p>
          <a:p>
            <a:r>
              <a:rPr lang="en-US" dirty="0" smtClean="0"/>
              <a:t>Bovine&gt;Porcine</a:t>
            </a:r>
          </a:p>
          <a:p>
            <a:r>
              <a:rPr lang="en-US" dirty="0" smtClean="0"/>
              <a:t>Surgical, Cardiac, and Orthopedic use&gt;Medical use.</a:t>
            </a:r>
            <a:endParaRPr lang="en-US" dirty="0"/>
          </a:p>
        </p:txBody>
      </p:sp>
    </p:spTree>
    <p:extLst>
      <p:ext uri="{BB962C8B-B14F-4D97-AF65-F5344CB8AC3E}">
        <p14:creationId xmlns:p14="http://schemas.microsoft.com/office/powerpoint/2010/main" val="86429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Anticoagulation Options for Vascular/Cardiovascular Sx after HIT</a:t>
            </a:r>
            <a:endParaRPr lang="en-US" dirty="0"/>
          </a:p>
        </p:txBody>
      </p:sp>
      <p:sp>
        <p:nvSpPr>
          <p:cNvPr id="3" name="Content Placeholder 2"/>
          <p:cNvSpPr>
            <a:spLocks noGrp="1"/>
          </p:cNvSpPr>
          <p:nvPr>
            <p:ph idx="1"/>
          </p:nvPr>
        </p:nvSpPr>
        <p:spPr/>
        <p:txBody>
          <a:bodyPr>
            <a:normAutofit lnSpcReduction="10000"/>
          </a:bodyPr>
          <a:lstStyle/>
          <a:p>
            <a:r>
              <a:rPr lang="en-US" dirty="0" smtClean="0"/>
              <a:t>Retest for HIT antibodies.  Antibodies usually undetectable within 50-80 days.  If negative, some studies suggest that a brief Heparin re-exposure is considered safe.</a:t>
            </a:r>
          </a:p>
          <a:p>
            <a:r>
              <a:rPr lang="en-US" dirty="0" smtClean="0"/>
              <a:t>It takes at least 5 days for HIT antibodies to regenerate if they regenerate at all (Warkentin, 2004).</a:t>
            </a:r>
          </a:p>
          <a:p>
            <a:r>
              <a:rPr lang="en-US" dirty="0" smtClean="0"/>
              <a:t>If positive for HIT antibodies, an alternative anticoagulant should be used.</a:t>
            </a:r>
            <a:endParaRPr lang="en-US" dirty="0"/>
          </a:p>
        </p:txBody>
      </p:sp>
    </p:spTree>
    <p:extLst>
      <p:ext uri="{BB962C8B-B14F-4D97-AF65-F5344CB8AC3E}">
        <p14:creationId xmlns:p14="http://schemas.microsoft.com/office/powerpoint/2010/main" val="1732967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Anticoagulants</a:t>
            </a:r>
            <a:endParaRPr lang="en-US" dirty="0"/>
          </a:p>
        </p:txBody>
      </p:sp>
      <p:sp>
        <p:nvSpPr>
          <p:cNvPr id="3" name="Content Placeholder 2"/>
          <p:cNvSpPr>
            <a:spLocks noGrp="1"/>
          </p:cNvSpPr>
          <p:nvPr>
            <p:ph idx="1"/>
          </p:nvPr>
        </p:nvSpPr>
        <p:spPr/>
        <p:txBody>
          <a:bodyPr>
            <a:normAutofit/>
          </a:bodyPr>
          <a:lstStyle/>
          <a:p>
            <a:r>
              <a:rPr lang="en-US" b="1" dirty="0" smtClean="0"/>
              <a:t>Recombinant Hirudin (Lepirudin, Desirudin)</a:t>
            </a:r>
            <a:r>
              <a:rPr lang="en-US" dirty="0" smtClean="0"/>
              <a:t>-thrombin inhibitor resembling the potent thrombin inhibitor in medicinal leeches. </a:t>
            </a:r>
            <a:r>
              <a:rPr lang="en-US" dirty="0"/>
              <a:t>R</a:t>
            </a:r>
            <a:r>
              <a:rPr lang="en-US" dirty="0" smtClean="0"/>
              <a:t>equires ecarin clotting time to monitor</a:t>
            </a:r>
            <a:r>
              <a:rPr lang="en-US" dirty="0"/>
              <a:t>.</a:t>
            </a:r>
            <a:endParaRPr lang="en-US" dirty="0" smtClean="0"/>
          </a:p>
          <a:p>
            <a:r>
              <a:rPr lang="en-US" b="1" dirty="0" smtClean="0"/>
              <a:t>Bivalirudin (</a:t>
            </a:r>
            <a:r>
              <a:rPr lang="en-US" b="1" dirty="0" err="1" smtClean="0"/>
              <a:t>Angiomax</a:t>
            </a:r>
            <a:r>
              <a:rPr lang="en-US" b="1" dirty="0" smtClean="0"/>
              <a:t>)</a:t>
            </a:r>
            <a:r>
              <a:rPr lang="en-US" dirty="0" smtClean="0"/>
              <a:t>-thrombin inhibitor.</a:t>
            </a:r>
            <a:endParaRPr lang="en-US" b="1" dirty="0" smtClean="0"/>
          </a:p>
          <a:p>
            <a:r>
              <a:rPr lang="en-US" b="1" dirty="0" smtClean="0"/>
              <a:t>Danaparoid</a:t>
            </a:r>
            <a:r>
              <a:rPr lang="en-US" dirty="0" smtClean="0"/>
              <a:t>-a “heparinoid” with predominant anti-factor Xa rather than anti-thrombin activity.  *No longer on the market in the U.S.</a:t>
            </a:r>
          </a:p>
        </p:txBody>
      </p:sp>
    </p:spTree>
    <p:extLst>
      <p:ext uri="{BB962C8B-B14F-4D97-AF65-F5344CB8AC3E}">
        <p14:creationId xmlns:p14="http://schemas.microsoft.com/office/powerpoint/2010/main" val="1402318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066800"/>
          </a:xfrm>
        </p:spPr>
        <p:txBody>
          <a:bodyPr>
            <a:normAutofit fontScale="90000"/>
          </a:bodyPr>
          <a:lstStyle/>
          <a:p>
            <a:pPr algn="ctr"/>
            <a:r>
              <a:rPr lang="en-US" dirty="0" smtClean="0"/>
              <a:t>Argatroban: Mechanism of Action</a:t>
            </a:r>
            <a:endParaRPr lang="en-US" dirty="0"/>
          </a:p>
        </p:txBody>
      </p:sp>
      <p:sp>
        <p:nvSpPr>
          <p:cNvPr id="3" name="Content Placeholder 2"/>
          <p:cNvSpPr>
            <a:spLocks noGrp="1"/>
          </p:cNvSpPr>
          <p:nvPr>
            <p:ph idx="1"/>
          </p:nvPr>
        </p:nvSpPr>
        <p:spPr/>
        <p:txBody>
          <a:bodyPr>
            <a:normAutofit fontScale="92500"/>
          </a:bodyPr>
          <a:lstStyle/>
          <a:p>
            <a:r>
              <a:rPr lang="en-US" dirty="0" smtClean="0"/>
              <a:t>Synthetic direct thrombin inhibitor. </a:t>
            </a:r>
            <a:r>
              <a:rPr lang="en-US" dirty="0"/>
              <a:t>B</a:t>
            </a:r>
            <a:r>
              <a:rPr lang="en-US" dirty="0" smtClean="0"/>
              <a:t>inds reversibly to the thrombin active site.  </a:t>
            </a:r>
            <a:r>
              <a:rPr lang="en-US" dirty="0"/>
              <a:t>D</a:t>
            </a:r>
            <a:r>
              <a:rPr lang="en-US" dirty="0" smtClean="0"/>
              <a:t>oes not require co-factor antithrombin III for antithrombotic activity.</a:t>
            </a:r>
          </a:p>
          <a:p>
            <a:r>
              <a:rPr lang="en-US" dirty="0" smtClean="0"/>
              <a:t>Inhibits thrombin-induced rxns (fibrin formation, activation of factors V, VIII, XIII, activation of protein C, and plt aggregation)</a:t>
            </a:r>
          </a:p>
          <a:p>
            <a:r>
              <a:rPr lang="en-US" dirty="0"/>
              <a:t>N</a:t>
            </a:r>
            <a:r>
              <a:rPr lang="en-US" dirty="0" smtClean="0"/>
              <a:t>o interaction with Heparin induced antibodies.</a:t>
            </a:r>
          </a:p>
          <a:p>
            <a:r>
              <a:rPr lang="en-US" dirty="0"/>
              <a:t>N</a:t>
            </a:r>
            <a:r>
              <a:rPr lang="en-US" dirty="0" smtClean="0"/>
              <a:t>o reversal agent.</a:t>
            </a:r>
          </a:p>
          <a:p>
            <a:endParaRPr lang="en-US" dirty="0" smtClean="0"/>
          </a:p>
          <a:p>
            <a:endParaRPr lang="en-US" dirty="0"/>
          </a:p>
        </p:txBody>
      </p:sp>
    </p:spTree>
    <p:extLst>
      <p:ext uri="{BB962C8B-B14F-4D97-AF65-F5344CB8AC3E}">
        <p14:creationId xmlns:p14="http://schemas.microsoft.com/office/powerpoint/2010/main" val="3036343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Argatroban: Metabolism and Excretion</a:t>
            </a:r>
            <a:endParaRPr lang="en-US" dirty="0"/>
          </a:p>
        </p:txBody>
      </p:sp>
      <p:sp>
        <p:nvSpPr>
          <p:cNvPr id="3" name="Content Placeholder 2"/>
          <p:cNvSpPr>
            <a:spLocks noGrp="1"/>
          </p:cNvSpPr>
          <p:nvPr>
            <p:ph idx="1"/>
          </p:nvPr>
        </p:nvSpPr>
        <p:spPr/>
        <p:txBody>
          <a:bodyPr/>
          <a:lstStyle/>
          <a:p>
            <a:r>
              <a:rPr lang="en-US" dirty="0" smtClean="0"/>
              <a:t>Metabolized by hydroxylation and aromatization in the liver.</a:t>
            </a:r>
          </a:p>
          <a:p>
            <a:r>
              <a:rPr lang="en-US" dirty="0" smtClean="0"/>
              <a:t>4 metabolites-only one (M1) is active and exerts a 3-5 fold weaker anticoagulant effect.</a:t>
            </a:r>
          </a:p>
          <a:p>
            <a:r>
              <a:rPr lang="en-US" dirty="0" smtClean="0"/>
              <a:t>Terminal elimination half life 39-51 minutes.</a:t>
            </a:r>
          </a:p>
          <a:p>
            <a:r>
              <a:rPr lang="en-US" dirty="0" smtClean="0"/>
              <a:t>Excreted primarily in the feces presumably through biliary secretion.</a:t>
            </a:r>
            <a:endParaRPr lang="en-US" dirty="0"/>
          </a:p>
        </p:txBody>
      </p:sp>
    </p:spTree>
    <p:extLst>
      <p:ext uri="{BB962C8B-B14F-4D97-AF65-F5344CB8AC3E}">
        <p14:creationId xmlns:p14="http://schemas.microsoft.com/office/powerpoint/2010/main" val="3177061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Argatroban:  Indications</a:t>
            </a:r>
            <a:endParaRPr lang="en-US" dirty="0"/>
          </a:p>
        </p:txBody>
      </p:sp>
      <p:sp>
        <p:nvSpPr>
          <p:cNvPr id="3" name="Content Placeholder 2"/>
          <p:cNvSpPr>
            <a:spLocks noGrp="1"/>
          </p:cNvSpPr>
          <p:nvPr>
            <p:ph idx="1"/>
          </p:nvPr>
        </p:nvSpPr>
        <p:spPr/>
        <p:txBody>
          <a:bodyPr/>
          <a:lstStyle/>
          <a:p>
            <a:r>
              <a:rPr lang="en-US" dirty="0" smtClean="0"/>
              <a:t>FDA approved as: (1)  an anticoagulant for prophylaxis or treatment of thrombosis in pts with HIT</a:t>
            </a:r>
            <a:r>
              <a:rPr lang="en-US" dirty="0"/>
              <a:t>.</a:t>
            </a:r>
            <a:r>
              <a:rPr lang="en-US" dirty="0" smtClean="0"/>
              <a:t> (2)  an anticoagulant in pts with/at risk for HIT undergoing percutaneous coronary intervention (PCI)</a:t>
            </a:r>
          </a:p>
          <a:p>
            <a:r>
              <a:rPr lang="en-US" dirty="0" smtClean="0"/>
              <a:t>The safety and effectiveness for cardiac indications outside PCI in pts with HIT has not been established.</a:t>
            </a:r>
            <a:endParaRPr lang="en-US" dirty="0"/>
          </a:p>
        </p:txBody>
      </p:sp>
    </p:spTree>
    <p:extLst>
      <p:ext uri="{BB962C8B-B14F-4D97-AF65-F5344CB8AC3E}">
        <p14:creationId xmlns:p14="http://schemas.microsoft.com/office/powerpoint/2010/main" val="2655447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Argatroban:  Preparation</a:t>
            </a:r>
            <a:endParaRPr lang="en-US" dirty="0"/>
          </a:p>
        </p:txBody>
      </p:sp>
      <p:sp>
        <p:nvSpPr>
          <p:cNvPr id="3" name="Content Placeholder 2"/>
          <p:cNvSpPr>
            <a:spLocks noGrp="1"/>
          </p:cNvSpPr>
          <p:nvPr>
            <p:ph idx="1"/>
          </p:nvPr>
        </p:nvSpPr>
        <p:spPr/>
        <p:txBody>
          <a:bodyPr/>
          <a:lstStyle/>
          <a:p>
            <a:r>
              <a:rPr lang="en-US" dirty="0" smtClean="0"/>
              <a:t>Comes in 250mg (2.5ml) vials and must be diluted in 250ml of NS, Sterile water, or LR to a 1mg/ml concentration.</a:t>
            </a:r>
          </a:p>
          <a:p>
            <a:endParaRPr lang="en-US" dirty="0"/>
          </a:p>
        </p:txBody>
      </p:sp>
    </p:spTree>
    <p:extLst>
      <p:ext uri="{BB962C8B-B14F-4D97-AF65-F5344CB8AC3E}">
        <p14:creationId xmlns:p14="http://schemas.microsoft.com/office/powerpoint/2010/main" val="156996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Argatroban:  Dosing (for PCI)</a:t>
            </a:r>
            <a:endParaRPr lang="en-US" dirty="0"/>
          </a:p>
        </p:txBody>
      </p:sp>
      <p:sp>
        <p:nvSpPr>
          <p:cNvPr id="3" name="Content Placeholder 2"/>
          <p:cNvSpPr>
            <a:spLocks noGrp="1"/>
          </p:cNvSpPr>
          <p:nvPr>
            <p:ph idx="1"/>
          </p:nvPr>
        </p:nvSpPr>
        <p:spPr/>
        <p:txBody>
          <a:bodyPr>
            <a:normAutofit fontScale="92500"/>
          </a:bodyPr>
          <a:lstStyle/>
          <a:p>
            <a:r>
              <a:rPr lang="en-US" dirty="0" smtClean="0"/>
              <a:t>Bolus 350mcg/kg over 3-5 min, then gtt at 25 mcg/kg/min. Check ACT 5-10 min after bolus. </a:t>
            </a:r>
          </a:p>
          <a:p>
            <a:r>
              <a:rPr lang="en-US" dirty="0" smtClean="0"/>
              <a:t>If &lt;300 sec, bolus with 150mcg/kg and increase gtt to 30 mcg/kg/min.  Recheck ACT in 5-10 min.</a:t>
            </a:r>
          </a:p>
          <a:p>
            <a:r>
              <a:rPr lang="en-US" dirty="0" smtClean="0"/>
              <a:t>If &gt;450 sec, decrease gtt to 15 mcg/kg/min and recheck ACT in 5-10 min.</a:t>
            </a:r>
          </a:p>
          <a:p>
            <a:r>
              <a:rPr lang="en-US" dirty="0" smtClean="0"/>
              <a:t>Goal:  ACT 300-450 sec.  Once achieved, keep gtt at the current rate throughout the procedure.</a:t>
            </a:r>
          </a:p>
          <a:p>
            <a:endParaRPr lang="en-US" dirty="0" smtClean="0"/>
          </a:p>
          <a:p>
            <a:endParaRPr lang="en-US" dirty="0" smtClean="0"/>
          </a:p>
          <a:p>
            <a:endParaRPr lang="en-US" dirty="0"/>
          </a:p>
        </p:txBody>
      </p:sp>
    </p:spTree>
    <p:extLst>
      <p:ext uri="{BB962C8B-B14F-4D97-AF65-F5344CB8AC3E}">
        <p14:creationId xmlns:p14="http://schemas.microsoft.com/office/powerpoint/2010/main" val="3514800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Dosing for Cardiovascular Surgery?</a:t>
            </a:r>
            <a:endParaRPr lang="en-US" dirty="0"/>
          </a:p>
        </p:txBody>
      </p:sp>
      <p:sp>
        <p:nvSpPr>
          <p:cNvPr id="3" name="Content Placeholder 2"/>
          <p:cNvSpPr>
            <a:spLocks noGrp="1"/>
          </p:cNvSpPr>
          <p:nvPr>
            <p:ph idx="1"/>
          </p:nvPr>
        </p:nvSpPr>
        <p:spPr/>
        <p:txBody>
          <a:bodyPr/>
          <a:lstStyle/>
          <a:p>
            <a:r>
              <a:rPr lang="en-US" dirty="0" smtClean="0"/>
              <a:t>Per the policy at CarolinaEast, the dosing is the same as for PCI with the exception of:  if the ACT is &gt;</a:t>
            </a:r>
            <a:r>
              <a:rPr lang="en-US" b="1" dirty="0" smtClean="0"/>
              <a:t>500</a:t>
            </a:r>
            <a:r>
              <a:rPr lang="en-US" dirty="0" smtClean="0"/>
              <a:t> </a:t>
            </a:r>
            <a:r>
              <a:rPr lang="en-US" b="1" dirty="0" smtClean="0"/>
              <a:t>sec (instead of 450 sec)</a:t>
            </a:r>
            <a:r>
              <a:rPr lang="en-US" dirty="0" smtClean="0"/>
              <a:t> decrease the infusion dose to 15 mcg/kg/min.</a:t>
            </a:r>
          </a:p>
          <a:p>
            <a:r>
              <a:rPr lang="en-US" dirty="0" smtClean="0"/>
              <a:t>ACT should be obtained every 15-20 min to verify appropriate anticoagulation.</a:t>
            </a:r>
          </a:p>
          <a:p>
            <a:r>
              <a:rPr lang="en-US" dirty="0" smtClean="0"/>
              <a:t>Therapeutic ACT for CV sx?</a:t>
            </a:r>
          </a:p>
          <a:p>
            <a:endParaRPr lang="en-US" dirty="0"/>
          </a:p>
        </p:txBody>
      </p:sp>
    </p:spTree>
    <p:extLst>
      <p:ext uri="{BB962C8B-B14F-4D97-AF65-F5344CB8AC3E}">
        <p14:creationId xmlns:p14="http://schemas.microsoft.com/office/powerpoint/2010/main" val="3280740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1027664"/>
            <a:ext cx="7024744" cy="2020336"/>
          </a:xfrm>
        </p:spPr>
        <p:txBody>
          <a:bodyPr>
            <a:normAutofit/>
          </a:bodyPr>
          <a:lstStyle/>
          <a:p>
            <a:pPr algn="ctr"/>
            <a:r>
              <a:rPr lang="en-US" dirty="0" smtClean="0"/>
              <a:t>My Background:</a:t>
            </a:r>
            <a:br>
              <a:rPr lang="en-US" dirty="0" smtClean="0"/>
            </a:br>
            <a:r>
              <a:rPr lang="en-US" dirty="0" smtClean="0"/>
              <a:t>BSN from East Carolina University in 1999</a:t>
            </a:r>
            <a:endParaRPr lang="en-US" dirty="0"/>
          </a:p>
        </p:txBody>
      </p:sp>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38200" y="3276600"/>
            <a:ext cx="3228975" cy="2819400"/>
          </a:xfrm>
        </p:spPr>
      </p:pic>
      <p:pic>
        <p:nvPicPr>
          <p:cNvPr id="13" name="Content Placeholder 12"/>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343400" y="3276600"/>
            <a:ext cx="3409950" cy="2743200"/>
          </a:xfrm>
        </p:spPr>
      </p:pic>
    </p:spTree>
    <p:extLst>
      <p:ext uri="{BB962C8B-B14F-4D97-AF65-F5344CB8AC3E}">
        <p14:creationId xmlns:p14="http://schemas.microsoft.com/office/powerpoint/2010/main" val="2496851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Dosing for Vascular Surgery?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Off-label use.</a:t>
            </a:r>
          </a:p>
          <a:p>
            <a:r>
              <a:rPr lang="en-US" dirty="0" smtClean="0"/>
              <a:t>In a recent carotid endarterectomy</a:t>
            </a:r>
            <a:r>
              <a:rPr lang="en-US" dirty="0"/>
              <a:t> </a:t>
            </a:r>
            <a:r>
              <a:rPr lang="en-US" dirty="0" smtClean="0"/>
              <a:t>at CEMC, in a pt with a hx of HIT, we gave 50 mg over 5 min then started an infusion of 2 mcg/kg/min.  No ACT was checked.  The infusion was stopped just prior to removal of the cross-clamp.  No adverse effects.</a:t>
            </a:r>
          </a:p>
          <a:p>
            <a:r>
              <a:rPr lang="en-US" dirty="0" smtClean="0"/>
              <a:t>In a similar case for a CEA, (2005), a 150 mcg/kg bolus was used followed by a 5mcg/kg/min infusion.  ACTs were obtained every 15 min and the dose titrated to keep the ACT ~200 sec.  No adverse effects.</a:t>
            </a:r>
          </a:p>
          <a:p>
            <a:r>
              <a:rPr lang="en-US" dirty="0" smtClean="0"/>
              <a:t>In a case study, (2003), for a axillobifemoral bypass, an infusion of 2.7 mcg/kg/min was started 30 min prior to arterial clamp to achieve an ACT of 150 sec.  No adverse effects.</a:t>
            </a:r>
            <a:endParaRPr lang="en-US" dirty="0"/>
          </a:p>
        </p:txBody>
      </p:sp>
    </p:spTree>
    <p:extLst>
      <p:ext uri="{BB962C8B-B14F-4D97-AF65-F5344CB8AC3E}">
        <p14:creationId xmlns:p14="http://schemas.microsoft.com/office/powerpoint/2010/main" val="2433310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Dosing for Vascular Surgery?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 study by </a:t>
            </a:r>
            <a:r>
              <a:rPr lang="en-US" dirty="0" err="1" smtClean="0"/>
              <a:t>Ohteki</a:t>
            </a:r>
            <a:r>
              <a:rPr lang="en-US" dirty="0" smtClean="0"/>
              <a:t> et al in 2000,16 </a:t>
            </a:r>
            <a:r>
              <a:rPr lang="en-US" dirty="0" err="1" smtClean="0"/>
              <a:t>pts</a:t>
            </a:r>
            <a:r>
              <a:rPr lang="en-US" dirty="0" smtClean="0"/>
              <a:t> received </a:t>
            </a:r>
            <a:r>
              <a:rPr lang="en-US" dirty="0" err="1" smtClean="0"/>
              <a:t>Argatroban</a:t>
            </a:r>
            <a:r>
              <a:rPr lang="en-US" dirty="0" smtClean="0"/>
              <a:t> during peripheral vascular surgery:</a:t>
            </a:r>
          </a:p>
          <a:p>
            <a:r>
              <a:rPr lang="en-US" dirty="0" smtClean="0"/>
              <a:t>4 </a:t>
            </a:r>
            <a:r>
              <a:rPr lang="en-US" dirty="0" err="1" smtClean="0"/>
              <a:t>pts</a:t>
            </a:r>
            <a:r>
              <a:rPr lang="en-US" dirty="0" smtClean="0"/>
              <a:t>: 50 mcg/kg bolus. ACT ↑ from 88 sec (baseline) to 132 sec and returned to 96 sec in 30 min</a:t>
            </a:r>
          </a:p>
          <a:p>
            <a:r>
              <a:rPr lang="en-US" dirty="0" smtClean="0"/>
              <a:t>4 </a:t>
            </a:r>
            <a:r>
              <a:rPr lang="en-US" dirty="0" err="1" smtClean="0"/>
              <a:t>pts</a:t>
            </a:r>
            <a:r>
              <a:rPr lang="en-US" dirty="0" smtClean="0"/>
              <a:t>: 100 mcg/kg bolus. ACT ↑from 88 sec (baseline) to 150 sec and returned to 98 sec in 30 min</a:t>
            </a:r>
          </a:p>
          <a:p>
            <a:r>
              <a:rPr lang="en-US" dirty="0"/>
              <a:t>8 </a:t>
            </a:r>
            <a:r>
              <a:rPr lang="en-US" dirty="0" err="1" smtClean="0"/>
              <a:t>pts</a:t>
            </a:r>
            <a:r>
              <a:rPr lang="en-US" dirty="0" smtClean="0"/>
              <a:t>: 100mcg/kg </a:t>
            </a:r>
            <a:r>
              <a:rPr lang="en-US" dirty="0"/>
              <a:t>bolus </a:t>
            </a:r>
            <a:r>
              <a:rPr lang="en-US" dirty="0" smtClean="0"/>
              <a:t>then 2 </a:t>
            </a:r>
            <a:r>
              <a:rPr lang="en-US" dirty="0"/>
              <a:t>mcg/kg/min </a:t>
            </a:r>
            <a:r>
              <a:rPr lang="en-US" dirty="0" smtClean="0"/>
              <a:t>infusion. </a:t>
            </a:r>
            <a:r>
              <a:rPr lang="en-US" dirty="0"/>
              <a:t>I</a:t>
            </a:r>
            <a:r>
              <a:rPr lang="en-US" dirty="0" smtClean="0"/>
              <a:t>ntraop </a:t>
            </a:r>
            <a:r>
              <a:rPr lang="en-US" dirty="0"/>
              <a:t>mean </a:t>
            </a:r>
            <a:r>
              <a:rPr lang="en-US" dirty="0" smtClean="0"/>
              <a:t>ACT150 sec. * </a:t>
            </a:r>
            <a:r>
              <a:rPr lang="en-US" dirty="0"/>
              <a:t>S</a:t>
            </a:r>
            <a:r>
              <a:rPr lang="en-US" dirty="0" smtClean="0"/>
              <a:t>uggested for pts requiring clamp time &gt;30 min.</a:t>
            </a:r>
            <a:endParaRPr lang="en-US" dirty="0"/>
          </a:p>
          <a:p>
            <a:endParaRPr lang="en-US" dirty="0"/>
          </a:p>
        </p:txBody>
      </p:sp>
    </p:spTree>
    <p:extLst>
      <p:ext uri="{BB962C8B-B14F-4D97-AF65-F5344CB8AC3E}">
        <p14:creationId xmlns:p14="http://schemas.microsoft.com/office/powerpoint/2010/main" val="644949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Dosing in special populations</a:t>
            </a:r>
            <a:endParaRPr lang="en-US" dirty="0"/>
          </a:p>
        </p:txBody>
      </p:sp>
      <p:sp>
        <p:nvSpPr>
          <p:cNvPr id="3" name="Content Placeholder 2"/>
          <p:cNvSpPr>
            <a:spLocks noGrp="1"/>
          </p:cNvSpPr>
          <p:nvPr>
            <p:ph idx="1"/>
          </p:nvPr>
        </p:nvSpPr>
        <p:spPr/>
        <p:txBody>
          <a:bodyPr/>
          <a:lstStyle/>
          <a:p>
            <a:r>
              <a:rPr lang="en-US" dirty="0" smtClean="0"/>
              <a:t>No special dosing required for pts with renal impairment.</a:t>
            </a:r>
          </a:p>
          <a:p>
            <a:r>
              <a:rPr lang="en-US" dirty="0" smtClean="0"/>
              <a:t>Dosing for pts with hepatic impairment should be decreased.  Initial dose should be decreased to ¼ based on the approximate 4 fold decrease in clearance relative to those with normal hepatic function (2009).</a:t>
            </a:r>
            <a:endParaRPr lang="en-US" dirty="0"/>
          </a:p>
        </p:txBody>
      </p:sp>
    </p:spTree>
    <p:extLst>
      <p:ext uri="{BB962C8B-B14F-4D97-AF65-F5344CB8AC3E}">
        <p14:creationId xmlns:p14="http://schemas.microsoft.com/office/powerpoint/2010/main" val="1088072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a:t>
            </a:r>
            <a:endParaRPr lang="en-US" dirty="0"/>
          </a:p>
        </p:txBody>
      </p:sp>
      <p:sp>
        <p:nvSpPr>
          <p:cNvPr id="3" name="Content Placeholder 2"/>
          <p:cNvSpPr>
            <a:spLocks noGrp="1"/>
          </p:cNvSpPr>
          <p:nvPr>
            <p:ph idx="1"/>
          </p:nvPr>
        </p:nvSpPr>
        <p:spPr/>
        <p:txBody>
          <a:bodyPr>
            <a:normAutofit fontScale="92500"/>
          </a:bodyPr>
          <a:lstStyle/>
          <a:p>
            <a:r>
              <a:rPr lang="en-US" dirty="0" smtClean="0"/>
              <a:t>When administered by infusion, anticoagulant effects and plasma concentrations follow similar, predictable response profiles with low intersubject variability.</a:t>
            </a:r>
          </a:p>
          <a:p>
            <a:r>
              <a:rPr lang="en-US" dirty="0" smtClean="0"/>
              <a:t>Anticoagulation effects begin immediately upon initiation of infusion as Argatroban levels rise.</a:t>
            </a:r>
          </a:p>
          <a:p>
            <a:r>
              <a:rPr lang="en-US" dirty="0" smtClean="0"/>
              <a:t>For infusion rates up to 40mcg/kg/min, Argatroban increases  the aPTT, ACT, PT, INR, and TT in  a dose-dependent fashion.</a:t>
            </a:r>
            <a:endParaRPr lang="en-US" dirty="0"/>
          </a:p>
        </p:txBody>
      </p:sp>
    </p:spTree>
    <p:extLst>
      <p:ext uri="{BB962C8B-B14F-4D97-AF65-F5344CB8AC3E}">
        <p14:creationId xmlns:p14="http://schemas.microsoft.com/office/powerpoint/2010/main" val="4173509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1143000"/>
          </a:xfrm>
        </p:spPr>
        <p:txBody>
          <a:bodyPr/>
          <a:lstStyle/>
          <a:p>
            <a:r>
              <a:rPr lang="en-US" dirty="0" smtClean="0"/>
              <a:t>What does the research show?</a:t>
            </a:r>
            <a:endParaRPr lang="en-US" dirty="0"/>
          </a:p>
        </p:txBody>
      </p:sp>
    </p:spTree>
    <p:extLst>
      <p:ext uri="{BB962C8B-B14F-4D97-AF65-F5344CB8AC3E}">
        <p14:creationId xmlns:p14="http://schemas.microsoft.com/office/powerpoint/2010/main" val="583976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u="sng" dirty="0" smtClean="0"/>
              <a:t>Argatroban as a substitute of heparin during cardiopulmonary bypass:  a safe alternative? </a:t>
            </a:r>
            <a:r>
              <a:rPr lang="en-US" sz="3200" dirty="0" smtClean="0"/>
              <a:t>     (</a:t>
            </a:r>
            <a:r>
              <a:rPr lang="en-US" sz="3200" dirty="0" err="1" smtClean="0"/>
              <a:t>Follis</a:t>
            </a:r>
            <a:r>
              <a:rPr lang="en-US" sz="3200" dirty="0" smtClean="0"/>
              <a:t> et al 2010)</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A case report:  Argatroban used for Mitral Valve Replacement during CPB in a pt with HIT.</a:t>
            </a:r>
          </a:p>
          <a:p>
            <a:r>
              <a:rPr lang="en-US" dirty="0" smtClean="0"/>
              <a:t>Clotting of the oxygenator required prompt replacement after release of the cross-clamp (ACT was 495 at the time).</a:t>
            </a:r>
          </a:p>
          <a:p>
            <a:r>
              <a:rPr lang="en-US" dirty="0" smtClean="0"/>
              <a:t>Upon termination of Argatroban, the ACT remained elevated beyond the expected half-life. </a:t>
            </a:r>
          </a:p>
          <a:p>
            <a:r>
              <a:rPr lang="en-US" dirty="0" smtClean="0"/>
              <a:t>Suggested restricting its use to cases in which other anticoagulants are contraindicated (renal failure or ecarin clotting time not available).</a:t>
            </a:r>
            <a:endParaRPr lang="en-US" dirty="0"/>
          </a:p>
        </p:txBody>
      </p:sp>
    </p:spTree>
    <p:extLst>
      <p:ext uri="{BB962C8B-B14F-4D97-AF65-F5344CB8AC3E}">
        <p14:creationId xmlns:p14="http://schemas.microsoft.com/office/powerpoint/2010/main" val="35546458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u="sng" dirty="0" smtClean="0"/>
              <a:t>Argatroban as a substitute of heparin during cardiopulmonary bypass:  a safe alternative? </a:t>
            </a:r>
            <a:r>
              <a:rPr lang="en-US" sz="3200" dirty="0" smtClean="0"/>
              <a:t>     (</a:t>
            </a:r>
            <a:r>
              <a:rPr lang="en-US" sz="3200" dirty="0" err="1" smtClean="0"/>
              <a:t>Follis</a:t>
            </a:r>
            <a:r>
              <a:rPr lang="en-US" sz="3200" dirty="0" smtClean="0"/>
              <a:t> et al,2010)</a:t>
            </a:r>
            <a:endParaRPr lang="en-US" sz="3200" dirty="0"/>
          </a:p>
        </p:txBody>
      </p:sp>
      <p:sp>
        <p:nvSpPr>
          <p:cNvPr id="3" name="Content Placeholder 2"/>
          <p:cNvSpPr>
            <a:spLocks noGrp="1"/>
          </p:cNvSpPr>
          <p:nvPr>
            <p:ph idx="1"/>
          </p:nvPr>
        </p:nvSpPr>
        <p:spPr/>
        <p:txBody>
          <a:bodyPr>
            <a:normAutofit/>
          </a:bodyPr>
          <a:lstStyle/>
          <a:p>
            <a:r>
              <a:rPr lang="en-US" dirty="0" smtClean="0"/>
              <a:t>Lit review:  13 cases (4 infants)reviewed in which Argatroban used instead of Heparin during CPB for cardiac surgery.</a:t>
            </a:r>
          </a:p>
          <a:p>
            <a:r>
              <a:rPr lang="en-US" dirty="0" smtClean="0"/>
              <a:t>3 observations based on lit review:  1) longer time than expected for coagulation assays to normalize after infusion stopped.  2) Significant postop bleeding (measured by amount of blood products given).  3) clots in reservoir/oxygenator of CPB in 2 cases.</a:t>
            </a:r>
          </a:p>
          <a:p>
            <a:endParaRPr lang="en-US" dirty="0"/>
          </a:p>
        </p:txBody>
      </p:sp>
    </p:spTree>
    <p:extLst>
      <p:ext uri="{BB962C8B-B14F-4D97-AF65-F5344CB8AC3E}">
        <p14:creationId xmlns:p14="http://schemas.microsoft.com/office/powerpoint/2010/main" val="2790966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explanation for prolonged normalization of ACTs</a:t>
            </a:r>
            <a:endParaRPr lang="en-US" dirty="0"/>
          </a:p>
        </p:txBody>
      </p:sp>
      <p:sp>
        <p:nvSpPr>
          <p:cNvPr id="3" name="Content Placeholder 2"/>
          <p:cNvSpPr>
            <a:spLocks noGrp="1"/>
          </p:cNvSpPr>
          <p:nvPr>
            <p:ph idx="1"/>
          </p:nvPr>
        </p:nvSpPr>
        <p:spPr/>
        <p:txBody>
          <a:bodyPr>
            <a:normAutofit/>
          </a:bodyPr>
          <a:lstStyle/>
          <a:p>
            <a:r>
              <a:rPr lang="en-US" dirty="0" smtClean="0"/>
              <a:t>Addition of the corporeal circuit and reservoir increases the volume of distribution of the drug.  Suspension of Argatroban coincides with discontinuation of CPB and reinfusion of the Argatroban rich remaining blood in the oxygenator which may act as a new bolus dose.</a:t>
            </a:r>
          </a:p>
          <a:p>
            <a:r>
              <a:rPr lang="en-US" dirty="0" smtClean="0"/>
              <a:t>A transient impairment of liver function post-CPB</a:t>
            </a:r>
          </a:p>
          <a:p>
            <a:endParaRPr lang="en-US" dirty="0"/>
          </a:p>
        </p:txBody>
      </p:sp>
    </p:spTree>
    <p:extLst>
      <p:ext uri="{BB962C8B-B14F-4D97-AF65-F5344CB8AC3E}">
        <p14:creationId xmlns:p14="http://schemas.microsoft.com/office/powerpoint/2010/main" val="1430426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explanation for clots in oxygenators (3 total cases)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Prolonged CPB time in each case increasing the likelihood that over time the distribution of the drug does not remain constant in the reservoir of the oxygenator.</a:t>
            </a:r>
          </a:p>
          <a:p>
            <a:r>
              <a:rPr lang="en-US" dirty="0" smtClean="0"/>
              <a:t>Concurrent antifibrinolytic usage may have acted as a procoagulant.</a:t>
            </a:r>
          </a:p>
          <a:p>
            <a:r>
              <a:rPr lang="en-US" dirty="0" smtClean="0"/>
              <a:t>The incident occurred when the infusion of Argatroban was being decreased to maintain ACT ~500. The levels may have dropped more in the reservoir than they did in the pt.</a:t>
            </a:r>
            <a:endParaRPr lang="en-US" dirty="0"/>
          </a:p>
        </p:txBody>
      </p:sp>
    </p:spTree>
    <p:extLst>
      <p:ext uri="{BB962C8B-B14F-4D97-AF65-F5344CB8AC3E}">
        <p14:creationId xmlns:p14="http://schemas.microsoft.com/office/powerpoint/2010/main" val="15016168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Argatroban use in Cardiovascular/Vascular surgery should be restricted to pts with HIT who have renal failure causing contraindication of Hirudin.</a:t>
            </a:r>
          </a:p>
          <a:p>
            <a:endParaRPr lang="en-US" dirty="0"/>
          </a:p>
        </p:txBody>
      </p:sp>
    </p:spTree>
    <p:extLst>
      <p:ext uri="{BB962C8B-B14F-4D97-AF65-F5344CB8AC3E}">
        <p14:creationId xmlns:p14="http://schemas.microsoft.com/office/powerpoint/2010/main" val="989194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Pitt County Memorial Hospital</a:t>
            </a:r>
            <a:br>
              <a:rPr lang="en-US" dirty="0" smtClean="0"/>
            </a:br>
            <a:r>
              <a:rPr lang="en-US" dirty="0" smtClean="0"/>
              <a:t>SIU &amp; PACU-3yrs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6385" y="2324100"/>
            <a:ext cx="6670243" cy="3508375"/>
          </a:xfrm>
        </p:spPr>
      </p:pic>
    </p:spTree>
    <p:extLst>
      <p:ext uri="{BB962C8B-B14F-4D97-AF65-F5344CB8AC3E}">
        <p14:creationId xmlns:p14="http://schemas.microsoft.com/office/powerpoint/2010/main" val="4232705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when Argatroban used </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 Consider withholding antifibrinolytic agents</a:t>
            </a:r>
          </a:p>
          <a:p>
            <a:pPr marL="514350" indent="-514350">
              <a:buFont typeface="+mj-lt"/>
              <a:buAutoNum type="arabicPeriod"/>
            </a:pPr>
            <a:r>
              <a:rPr lang="en-US" dirty="0" smtClean="0"/>
              <a:t> Once ACT 500-600 has been achieved, the infusion should be maintained at a constant rate until completion of CPB when the infusion can be stopped.</a:t>
            </a:r>
          </a:p>
          <a:p>
            <a:pPr marL="514350" indent="-514350">
              <a:buFont typeface="+mj-lt"/>
              <a:buAutoNum type="arabicPeriod"/>
            </a:pPr>
            <a:r>
              <a:rPr lang="en-US" dirty="0" smtClean="0"/>
              <a:t>Use a low volume prime oxygenator and dispose of blood remaining in the reservoir </a:t>
            </a:r>
            <a:r>
              <a:rPr lang="en-US" dirty="0"/>
              <a:t>(</a:t>
            </a:r>
            <a:r>
              <a:rPr lang="en-US" dirty="0" smtClean="0"/>
              <a:t>Argatroban rich) upon termination of CPB.</a:t>
            </a:r>
          </a:p>
          <a:p>
            <a:pPr marL="514350" indent="-514350">
              <a:buFont typeface="+mj-lt"/>
              <a:buAutoNum type="arabicPeriod"/>
            </a:pPr>
            <a:r>
              <a:rPr lang="en-US" dirty="0" smtClean="0"/>
              <a:t> Select minimally invasive surgery approaches when possible to decrease the level of anticoagulant required and need for CPB.</a:t>
            </a:r>
            <a:endParaRPr lang="en-US" dirty="0"/>
          </a:p>
        </p:txBody>
      </p:sp>
    </p:spTree>
    <p:extLst>
      <p:ext uri="{BB962C8B-B14F-4D97-AF65-F5344CB8AC3E}">
        <p14:creationId xmlns:p14="http://schemas.microsoft.com/office/powerpoint/2010/main" val="3428656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Comments?</a:t>
            </a:r>
            <a:endParaRPr lang="en-US" dirty="0"/>
          </a:p>
        </p:txBody>
      </p:sp>
      <p:sp>
        <p:nvSpPr>
          <p:cNvPr id="3" name="Content Placeholder 2"/>
          <p:cNvSpPr>
            <a:spLocks noGrp="1"/>
          </p:cNvSpPr>
          <p:nvPr>
            <p:ph idx="1"/>
          </p:nvPr>
        </p:nvSpPr>
        <p:spPr/>
        <p:txBody>
          <a:bodyPr/>
          <a:lstStyle/>
          <a:p>
            <a:r>
              <a:rPr lang="en-US" dirty="0" smtClean="0"/>
              <a:t>How many of you have used Argatroban?</a:t>
            </a:r>
          </a:p>
          <a:p>
            <a:r>
              <a:rPr lang="en-US" dirty="0" smtClean="0"/>
              <a:t>What was your experience?</a:t>
            </a:r>
          </a:p>
          <a:p>
            <a:r>
              <a:rPr lang="en-US" dirty="0" smtClean="0"/>
              <a:t>Remember:  NO Heparin in pressure bags and NO Heparin coated PA catheters in pts with HIT!</a:t>
            </a:r>
          </a:p>
          <a:p>
            <a:endParaRPr lang="en-US" dirty="0"/>
          </a:p>
          <a:p>
            <a:endParaRPr lang="en-US" dirty="0"/>
          </a:p>
        </p:txBody>
      </p:sp>
    </p:spTree>
    <p:extLst>
      <p:ext uri="{BB962C8B-B14F-4D97-AF65-F5344CB8AC3E}">
        <p14:creationId xmlns:p14="http://schemas.microsoft.com/office/powerpoint/2010/main" val="481317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hangingPunct="0"/>
            <a:r>
              <a:rPr lang="en-US" dirty="0"/>
              <a:t>Follis, F., Filippone, G., Montalbano, G., Floriano, M., LoBianco, E., D’Ancona, G., &amp; Follis, M. (2010). Argatroban as a substitute of heparin during cardiopulmonary bypass:  a safe alternative? </a:t>
            </a:r>
            <a:r>
              <a:rPr lang="en-US" i="1" dirty="0"/>
              <a:t>Interactive Cardiovascular and Thoracic Surgery </a:t>
            </a:r>
            <a:r>
              <a:rPr lang="en-US" dirty="0"/>
              <a:t>, </a:t>
            </a:r>
            <a:r>
              <a:rPr lang="en-US" i="1" dirty="0"/>
              <a:t>10</a:t>
            </a:r>
            <a:r>
              <a:rPr lang="en-US" dirty="0"/>
              <a:t>, 592-596.</a:t>
            </a:r>
          </a:p>
          <a:p>
            <a:pPr hangingPunct="0"/>
            <a:r>
              <a:rPr lang="en-US" dirty="0"/>
              <a:t>GlaxoSmithKline website. (2009). http://www.gsksource.com/gskprm/en/US/partnerMkt/gskprm?cmd=Pri...</a:t>
            </a:r>
          </a:p>
          <a:p>
            <a:pPr hangingPunct="0"/>
            <a:r>
              <a:rPr lang="en-US" dirty="0"/>
              <a:t>Hallman, S. E., Hebbar, L., Robinson, J., &amp; Uber, W. E. (2005). The use of Argatroban for carotid endarterctomy in heparin-induced thrombocytopenia. </a:t>
            </a:r>
            <a:r>
              <a:rPr lang="en-US" i="1" dirty="0"/>
              <a:t>Anesthesia &amp; Analgesia</a:t>
            </a:r>
            <a:r>
              <a:rPr lang="en-US" dirty="0"/>
              <a:t>, </a:t>
            </a:r>
            <a:r>
              <a:rPr lang="en-US" i="1" dirty="0"/>
              <a:t>100</a:t>
            </a:r>
            <a:r>
              <a:rPr lang="en-US" dirty="0"/>
              <a:t>, 946-948</a:t>
            </a:r>
            <a:r>
              <a:rPr lang="en-US" dirty="0" smtClean="0"/>
              <a:t>.</a:t>
            </a:r>
          </a:p>
        </p:txBody>
      </p:sp>
    </p:spTree>
    <p:extLst>
      <p:ext uri="{BB962C8B-B14F-4D97-AF65-F5344CB8AC3E}">
        <p14:creationId xmlns:p14="http://schemas.microsoft.com/office/powerpoint/2010/main" val="500095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pPr hangingPunct="0"/>
            <a:r>
              <a:rPr lang="en-US" dirty="0" smtClean="0"/>
              <a:t>Ohteki, H., Furukawa, K., Ohnishi, H., Narita, Y., Sakai, M., Doi, K. (2000). Clinical experience of </a:t>
            </a:r>
            <a:r>
              <a:rPr lang="en-US" dirty="0" err="1" smtClean="0"/>
              <a:t>argatroban</a:t>
            </a:r>
            <a:r>
              <a:rPr lang="en-US" dirty="0" smtClean="0"/>
              <a:t> for anticoagulation during cardiovascular surgery. </a:t>
            </a:r>
            <a:r>
              <a:rPr lang="en-US" i="1" dirty="0" smtClean="0"/>
              <a:t>Jpn J Thoracic Cardiovasc  Surg</a:t>
            </a:r>
            <a:r>
              <a:rPr lang="en-US" dirty="0" smtClean="0"/>
              <a:t>, 48, 39-46.</a:t>
            </a:r>
          </a:p>
          <a:p>
            <a:pPr hangingPunct="0"/>
            <a:r>
              <a:rPr lang="en-US" dirty="0" smtClean="0"/>
              <a:t>Tokuda</a:t>
            </a:r>
            <a:r>
              <a:rPr lang="en-US" dirty="0"/>
              <a:t>, Y., Matsumoto, M., Sugita, T., Nishizawa, J., Matsuyama, K., Yoshida, K., &amp; Matsuo, T. (2003). Vascular surgery using </a:t>
            </a:r>
            <a:r>
              <a:rPr lang="en-US" dirty="0" err="1"/>
              <a:t>argatroban</a:t>
            </a:r>
            <a:r>
              <a:rPr lang="en-US" dirty="0"/>
              <a:t> in a patient with a history of heparin-induced thrombocytopenia. </a:t>
            </a:r>
            <a:r>
              <a:rPr lang="en-US" i="1" dirty="0"/>
              <a:t>Circulation Journal</a:t>
            </a:r>
            <a:r>
              <a:rPr lang="en-US" dirty="0"/>
              <a:t>, </a:t>
            </a:r>
            <a:r>
              <a:rPr lang="en-US" i="1" dirty="0"/>
              <a:t>67</a:t>
            </a:r>
            <a:r>
              <a:rPr lang="en-US" dirty="0"/>
              <a:t>, 889-890.</a:t>
            </a:r>
          </a:p>
          <a:p>
            <a:pPr hangingPunct="0"/>
            <a:r>
              <a:rPr lang="en-US" dirty="0"/>
              <a:t>Warkentin, T. E.  (2004). Heparin-induced thrombocytopenia and vascular surgery. </a:t>
            </a:r>
            <a:r>
              <a:rPr lang="en-US" i="1" dirty="0"/>
              <a:t>Acta chir belg,</a:t>
            </a:r>
            <a:r>
              <a:rPr lang="en-US" dirty="0"/>
              <a:t> 104, 257-265.</a:t>
            </a:r>
          </a:p>
          <a:p>
            <a:pPr marL="0" indent="0">
              <a:buNone/>
            </a:pPr>
            <a:endParaRPr lang="en-US" dirty="0"/>
          </a:p>
          <a:p>
            <a:endParaRPr lang="en-US" dirty="0"/>
          </a:p>
        </p:txBody>
      </p:sp>
    </p:spTree>
    <p:extLst>
      <p:ext uri="{BB962C8B-B14F-4D97-AF65-F5344CB8AC3E}">
        <p14:creationId xmlns:p14="http://schemas.microsoft.com/office/powerpoint/2010/main" val="3954912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Beaufort County Medical Center</a:t>
            </a:r>
            <a:br>
              <a:rPr lang="en-US" dirty="0" smtClean="0"/>
            </a:br>
            <a:r>
              <a:rPr lang="en-US" dirty="0" smtClean="0"/>
              <a:t>PACU-8 years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2362200"/>
            <a:ext cx="6781800" cy="3810000"/>
          </a:xfrm>
        </p:spPr>
      </p:pic>
    </p:spTree>
    <p:extLst>
      <p:ext uri="{BB962C8B-B14F-4D97-AF65-F5344CB8AC3E}">
        <p14:creationId xmlns:p14="http://schemas.microsoft.com/office/powerpoint/2010/main" val="4146740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CarolinaEast Medical Center</a:t>
            </a:r>
            <a:br>
              <a:rPr lang="en-US" dirty="0" smtClean="0"/>
            </a:br>
            <a:r>
              <a:rPr lang="en-US" dirty="0" smtClean="0"/>
              <a:t>CICU-1 yr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286001"/>
            <a:ext cx="6400799" cy="3581400"/>
          </a:xfrm>
        </p:spPr>
      </p:pic>
    </p:spTree>
    <p:extLst>
      <p:ext uri="{BB962C8B-B14F-4D97-AF65-F5344CB8AC3E}">
        <p14:creationId xmlns:p14="http://schemas.microsoft.com/office/powerpoint/2010/main" val="3485692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My Family</a:t>
            </a:r>
            <a:br>
              <a:rPr lang="en-US" dirty="0" smtClean="0"/>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0" y="1623060"/>
            <a:ext cx="3068320" cy="230124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00" y="1752600"/>
            <a:ext cx="3124200" cy="43434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9200" y="4035598"/>
            <a:ext cx="3068320" cy="2485967"/>
          </a:xfrm>
          <a:prstGeom prst="rect">
            <a:avLst/>
          </a:prstGeom>
        </p:spPr>
      </p:pic>
    </p:spTree>
    <p:extLst>
      <p:ext uri="{BB962C8B-B14F-4D97-AF65-F5344CB8AC3E}">
        <p14:creationId xmlns:p14="http://schemas.microsoft.com/office/powerpoint/2010/main" val="1411481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  St John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2362200"/>
            <a:ext cx="6858000" cy="3886200"/>
          </a:xfrm>
        </p:spPr>
      </p:pic>
    </p:spTree>
    <p:extLst>
      <p:ext uri="{BB962C8B-B14F-4D97-AF65-F5344CB8AC3E}">
        <p14:creationId xmlns:p14="http://schemas.microsoft.com/office/powerpoint/2010/main" val="3345032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topic?</a:t>
            </a:r>
            <a:endParaRPr lang="en-US" dirty="0"/>
          </a:p>
        </p:txBody>
      </p:sp>
      <p:sp>
        <p:nvSpPr>
          <p:cNvPr id="3" name="Content Placeholder 2"/>
          <p:cNvSpPr>
            <a:spLocks noGrp="1"/>
          </p:cNvSpPr>
          <p:nvPr>
            <p:ph idx="1"/>
          </p:nvPr>
        </p:nvSpPr>
        <p:spPr/>
        <p:txBody>
          <a:bodyPr/>
          <a:lstStyle/>
          <a:p>
            <a:r>
              <a:rPr lang="en-US" dirty="0" smtClean="0"/>
              <a:t>More and more patients are presenting with previous exposure to Heparin and cases of Heparin Induced Thrombocytopenia (HIT).</a:t>
            </a:r>
          </a:p>
          <a:p>
            <a:r>
              <a:rPr lang="en-US" dirty="0" smtClean="0"/>
              <a:t>There is no consensus on how to treat patients with a history of HIT who present for vascular or cardiovascular surgery requiring anticoagulant therapy.</a:t>
            </a:r>
            <a:endParaRPr lang="en-US" dirty="0"/>
          </a:p>
        </p:txBody>
      </p:sp>
    </p:spTree>
    <p:extLst>
      <p:ext uri="{BB962C8B-B14F-4D97-AF65-F5344CB8AC3E}">
        <p14:creationId xmlns:p14="http://schemas.microsoft.com/office/powerpoint/2010/main" val="4037125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Participants </a:t>
            </a:r>
            <a:r>
              <a:rPr lang="en-US" dirty="0"/>
              <a:t>will gain basic knowledge of Heparin Induced Thrombocytopenia (HIT) and be able to discuss which patients are at most risk for developing it.</a:t>
            </a:r>
          </a:p>
          <a:p>
            <a:pPr lvl="0"/>
            <a:r>
              <a:rPr lang="en-US" dirty="0"/>
              <a:t>Participants will gain a working knowledge of the pharmacology of </a:t>
            </a:r>
            <a:r>
              <a:rPr lang="en-US" dirty="0" err="1"/>
              <a:t>Argatroban</a:t>
            </a:r>
            <a:r>
              <a:rPr lang="en-US" dirty="0"/>
              <a:t> including its mechanism of action, dosing in normal adult patients as well as some special populations, indications, and metabolism and excretion.</a:t>
            </a:r>
          </a:p>
          <a:p>
            <a:pPr lvl="0"/>
            <a:r>
              <a:rPr lang="en-US" dirty="0"/>
              <a:t>Participants will gain knowledge of information existing in the current literature regarding </a:t>
            </a:r>
            <a:r>
              <a:rPr lang="en-US" dirty="0" err="1"/>
              <a:t>Argatroban</a:t>
            </a:r>
            <a:r>
              <a:rPr lang="en-US" dirty="0"/>
              <a:t> use in vascular and cardiovascular surgery.  </a:t>
            </a:r>
          </a:p>
          <a:p>
            <a:endParaRPr lang="en-US" dirty="0"/>
          </a:p>
        </p:txBody>
      </p:sp>
    </p:spTree>
    <p:extLst>
      <p:ext uri="{BB962C8B-B14F-4D97-AF65-F5344CB8AC3E}">
        <p14:creationId xmlns:p14="http://schemas.microsoft.com/office/powerpoint/2010/main" val="306617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6">
      <a:dk1>
        <a:srgbClr val="000000"/>
      </a:dk1>
      <a:lt1>
        <a:sysClr val="window" lastClr="FFFFFF"/>
      </a:lt1>
      <a:dk2>
        <a:srgbClr val="3E3D2D"/>
      </a:dk2>
      <a:lt2>
        <a:srgbClr val="CAF278"/>
      </a:lt2>
      <a:accent1>
        <a:srgbClr val="000000"/>
      </a:accent1>
      <a:accent2>
        <a:srgbClr val="BFBFBF"/>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884</TotalTime>
  <Words>1925</Words>
  <Application>Microsoft Office PowerPoint</Application>
  <PresentationFormat>On-screen Show (4:3)</PresentationFormat>
  <Paragraphs>132</Paragraphs>
  <Slides>33</Slides>
  <Notes>9</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Austin</vt:lpstr>
      <vt:lpstr>Argatroban as an Alternative to Heparin for Vascular and Cardiovascular Surgery in Patients with a History of HIT</vt:lpstr>
      <vt:lpstr>My Background: BSN from East Carolina University in 1999</vt:lpstr>
      <vt:lpstr>Pitt County Memorial Hospital SIU &amp; PACU-3yrs</vt:lpstr>
      <vt:lpstr>Beaufort County Medical Center PACU-8 years</vt:lpstr>
      <vt:lpstr>CarolinaEast Medical Center CICU-1 yr</vt:lpstr>
      <vt:lpstr>My Family </vt:lpstr>
      <vt:lpstr>Future Plans:  St John</vt:lpstr>
      <vt:lpstr>Why this topic?</vt:lpstr>
      <vt:lpstr>Objectives:</vt:lpstr>
      <vt:lpstr>What is HIT?</vt:lpstr>
      <vt:lpstr>Who is at highest risk for HIT?</vt:lpstr>
      <vt:lpstr>Anticoagulation Options for Vascular/Cardiovascular Sx after HIT</vt:lpstr>
      <vt:lpstr>Alternate Anticoagulants</vt:lpstr>
      <vt:lpstr>Argatroban: Mechanism of Action</vt:lpstr>
      <vt:lpstr>Argatroban: Metabolism and Excretion</vt:lpstr>
      <vt:lpstr>Argatroban:  Indications</vt:lpstr>
      <vt:lpstr>Argatroban:  Preparation</vt:lpstr>
      <vt:lpstr>Argatroban:  Dosing (for PCI)</vt:lpstr>
      <vt:lpstr>Dosing for Cardiovascular Surgery?</vt:lpstr>
      <vt:lpstr>Dosing for Vascular Surgery?</vt:lpstr>
      <vt:lpstr>Dosing for Vascular Surgery?</vt:lpstr>
      <vt:lpstr>Dosing in special populations</vt:lpstr>
      <vt:lpstr>Pharmacokinetics</vt:lpstr>
      <vt:lpstr>What does the research show?</vt:lpstr>
      <vt:lpstr>Argatroban as a substitute of heparin during cardiopulmonary bypass:  a safe alternative?      (Follis et al 2010)</vt:lpstr>
      <vt:lpstr>Argatroban as a substitute of heparin during cardiopulmonary bypass:  a safe alternative?      (Follis et al,2010)</vt:lpstr>
      <vt:lpstr>Possible explanation for prolonged normalization of ACTs</vt:lpstr>
      <vt:lpstr>Possible explanation for clots in oxygenators (3 total cases)</vt:lpstr>
      <vt:lpstr>Conclusion</vt:lpstr>
      <vt:lpstr>Recommendations when Argatroban used </vt:lpstr>
      <vt:lpstr>Questions?  Comments?</vt:lpstr>
      <vt:lpstr>References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Argatroban as an Alternative to Heparin for Vascular and Cardiovascular Surgery in Patients with a History of HIT</dc:title>
  <dc:creator>April</dc:creator>
  <cp:lastModifiedBy>April</cp:lastModifiedBy>
  <cp:revision>56</cp:revision>
  <dcterms:created xsi:type="dcterms:W3CDTF">2012-01-14T21:09:39Z</dcterms:created>
  <dcterms:modified xsi:type="dcterms:W3CDTF">2012-03-27T02:47:44Z</dcterms:modified>
</cp:coreProperties>
</file>